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xlsm" ContentType="application/vnd.ms-excel.sheet.macroEnabled.12"/>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3.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14.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notesSlides/notesSlide15.xml" ContentType="application/vnd.openxmlformats-officedocument.presentationml.notesSlide+xml"/>
  <Override PartName="/ppt/charts/chart10.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1.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1" d="100"/>
          <a:sy n="101" d="100"/>
        </p:scale>
        <p:origin x="-51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Macro-Enabled_Worksheet10.xlsm"/></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Macro-Enabled_Worksheet2.xlsm"/></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Macro-Enabled_Worksheet3.xlsm"/></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Macro-Enabled_Worksheet4.xlsm"/></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Macro-Enabled_Worksheet6.xlsm"/></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Macro-Enabled_Worksheet7.xlsm"/></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Macro-Enabled_Worksheet8.xlsm"/></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Test cases executed</a:t>
            </a:r>
          </a:p>
        </c:rich>
      </c:tx>
      <c:layout>
        <c:manualLayout>
          <c:xMode val="edge"/>
          <c:yMode val="edge"/>
          <c:x val="0.207642196969672"/>
          <c:y val="0.0182649879161144"/>
        </c:manualLayout>
      </c:layout>
      <c:overlay val="0"/>
      <c:spPr>
        <a:noFill/>
        <a:ln w="18073">
          <a:noFill/>
        </a:ln>
      </c:spPr>
    </c:title>
    <c:autoTitleDeleted val="0"/>
    <c:plotArea>
      <c:layout>
        <c:manualLayout>
          <c:layoutTarget val="inner"/>
          <c:xMode val="edge"/>
          <c:yMode val="edge"/>
          <c:x val="0.201716738197425"/>
          <c:y val="0.297775785452561"/>
          <c:w val="0.592274678111588"/>
          <c:h val="0.455649021595073"/>
        </c:manualLayout>
      </c:layout>
      <c:lineChart>
        <c:grouping val="standard"/>
        <c:varyColors val="0"/>
        <c:ser>
          <c:idx val="0"/>
          <c:order val="0"/>
          <c:tx>
            <c:strRef>
              <c:f>Sheet1!$B$1</c:f>
              <c:strCache>
                <c:ptCount val="1"/>
                <c:pt idx="0">
                  <c:v>Test cases</c:v>
                </c:pt>
              </c:strCache>
            </c:strRef>
          </c:tx>
          <c:spPr>
            <a:ln w="18073">
              <a:solidFill>
                <a:srgbClr val="00ABEA"/>
              </a:solidFill>
              <a:prstDash val="solid"/>
            </a:ln>
          </c:spPr>
          <c:marker>
            <c:symbol val="none"/>
          </c:marker>
          <c:cat>
            <c:strRef>
              <c:f>Sheet1!$A$2:$A$6</c:f>
              <c:strCache>
                <c:ptCount val="5"/>
                <c:pt idx="0">
                  <c:v>M</c:v>
                </c:pt>
                <c:pt idx="1">
                  <c:v>T</c:v>
                </c:pt>
                <c:pt idx="2">
                  <c:v>W</c:v>
                </c:pt>
                <c:pt idx="3">
                  <c:v>Th</c:v>
                </c:pt>
                <c:pt idx="4">
                  <c:v>F</c:v>
                </c:pt>
              </c:strCache>
            </c:strRef>
          </c:cat>
          <c:val>
            <c:numRef>
              <c:f>Sheet1!$B$2:$B$6</c:f>
              <c:numCache>
                <c:formatCode>General</c:formatCode>
                <c:ptCount val="5"/>
                <c:pt idx="0">
                  <c:v>0.0</c:v>
                </c:pt>
                <c:pt idx="1">
                  <c:v>2.0</c:v>
                </c:pt>
                <c:pt idx="2">
                  <c:v>4.0</c:v>
                </c:pt>
                <c:pt idx="3">
                  <c:v>7.0</c:v>
                </c:pt>
                <c:pt idx="4">
                  <c:v>15.0</c:v>
                </c:pt>
              </c:numCache>
            </c:numRef>
          </c:val>
          <c:smooth val="0"/>
        </c:ser>
        <c:dLbls>
          <c:showLegendKey val="0"/>
          <c:showVal val="0"/>
          <c:showCatName val="0"/>
          <c:showSerName val="0"/>
          <c:showPercent val="0"/>
          <c:showBubbleSize val="0"/>
        </c:dLbls>
        <c:marker val="1"/>
        <c:smooth val="0"/>
        <c:axId val="924858696"/>
        <c:axId val="817365784"/>
      </c:lineChart>
      <c:catAx>
        <c:axId val="924858696"/>
        <c:scaling>
          <c:orientation val="minMax"/>
        </c:scaling>
        <c:delete val="0"/>
        <c:axPos val="b"/>
        <c:numFmt formatCode="General" sourceLinked="1"/>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817365784"/>
        <c:crosses val="autoZero"/>
        <c:auto val="1"/>
        <c:lblAlgn val="ctr"/>
        <c:lblOffset val="100"/>
        <c:tickLblSkip val="1"/>
        <c:tickMarkSkip val="1"/>
        <c:noMultiLvlLbl val="0"/>
      </c:catAx>
      <c:valAx>
        <c:axId val="817365784"/>
        <c:scaling>
          <c:orientation val="minMax"/>
        </c:scaling>
        <c:delete val="0"/>
        <c:axPos val="l"/>
        <c:majorGridlines>
          <c:spPr>
            <a:ln w="9037">
              <a:solidFill>
                <a:srgbClr val="E55725"/>
              </a:solidFill>
              <a:prstDash val="solid"/>
            </a:ln>
          </c:spPr>
        </c:majorGridlines>
        <c:numFmt formatCode="0" sourceLinked="0"/>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924858696"/>
        <c:crosses val="autoZero"/>
        <c:crossBetween val="midCat"/>
      </c:valAx>
      <c:spPr>
        <a:solidFill>
          <a:srgbClr val="FFFFFF"/>
        </a:solidFill>
        <a:ln w="18073">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139" b="1" i="0" u="none" strike="noStrike" baseline="0">
                <a:solidFill>
                  <a:srgbClr val="000000"/>
                </a:solidFill>
                <a:latin typeface="Arial"/>
                <a:ea typeface="Arial"/>
                <a:cs typeface="Arial"/>
              </a:defRPr>
            </a:pPr>
            <a:r>
              <a:rPr lang="en-US"/>
              <a:t>Business flow coverage by status</a:t>
            </a:r>
          </a:p>
        </c:rich>
      </c:tx>
      <c:layout>
        <c:manualLayout>
          <c:xMode val="edge"/>
          <c:yMode val="edge"/>
          <c:x val="0.216738197424893"/>
          <c:y val="0.0182648401826484"/>
        </c:manualLayout>
      </c:layout>
      <c:overlay val="0"/>
      <c:spPr>
        <a:noFill/>
        <a:ln w="18076">
          <a:noFill/>
        </a:ln>
      </c:spPr>
    </c:title>
    <c:autoTitleDeleted val="0"/>
    <c:plotArea>
      <c:layout>
        <c:manualLayout>
          <c:layoutTarget val="inner"/>
          <c:xMode val="edge"/>
          <c:yMode val="edge"/>
          <c:x val="0.0772532188841202"/>
          <c:y val="0.166649257450414"/>
          <c:w val="0.688841201716738"/>
          <c:h val="0.655268414233031"/>
        </c:manualLayout>
      </c:layout>
      <c:barChart>
        <c:barDir val="col"/>
        <c:grouping val="clustered"/>
        <c:varyColors val="0"/>
        <c:ser>
          <c:idx val="0"/>
          <c:order val="0"/>
          <c:tx>
            <c:strRef>
              <c:f>Sheet1!$B$1</c:f>
              <c:strCache>
                <c:ptCount val="1"/>
                <c:pt idx="0">
                  <c:v>Open</c:v>
                </c:pt>
              </c:strCache>
            </c:strRef>
          </c:tx>
          <c:spPr>
            <a:solidFill>
              <a:srgbClr val="4600A5"/>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Sheet1!$B$2:$B$10</c:f>
              <c:numCache>
                <c:formatCode>General</c:formatCode>
                <c:ptCount val="9"/>
                <c:pt idx="0">
                  <c:v>2.0</c:v>
                </c:pt>
                <c:pt idx="1">
                  <c:v>1.0</c:v>
                </c:pt>
                <c:pt idx="2">
                  <c:v>2.0</c:v>
                </c:pt>
                <c:pt idx="3">
                  <c:v>0.0</c:v>
                </c:pt>
                <c:pt idx="4">
                  <c:v>1.0</c:v>
                </c:pt>
                <c:pt idx="5">
                  <c:v>0.0</c:v>
                </c:pt>
                <c:pt idx="6">
                  <c:v>1.0</c:v>
                </c:pt>
                <c:pt idx="7">
                  <c:v>0.0</c:v>
                </c:pt>
                <c:pt idx="8">
                  <c:v>3.0</c:v>
                </c:pt>
              </c:numCache>
            </c:numRef>
          </c:val>
        </c:ser>
        <c:ser>
          <c:idx val="1"/>
          <c:order val="1"/>
          <c:tx>
            <c:strRef>
              <c:f>Sheet1!$C$1</c:f>
              <c:strCache>
                <c:ptCount val="1"/>
                <c:pt idx="0">
                  <c:v>Fixed</c:v>
                </c:pt>
              </c:strCache>
            </c:strRef>
          </c:tx>
          <c:spPr>
            <a:solidFill>
              <a:srgbClr val="008080"/>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Sheet1!$C$2:$C$10</c:f>
              <c:numCache>
                <c:formatCode>General</c:formatCode>
                <c:ptCount val="9"/>
                <c:pt idx="0">
                  <c:v>1.0</c:v>
                </c:pt>
                <c:pt idx="1">
                  <c:v>3.0</c:v>
                </c:pt>
                <c:pt idx="2">
                  <c:v>0.0</c:v>
                </c:pt>
                <c:pt idx="3">
                  <c:v>0.0</c:v>
                </c:pt>
                <c:pt idx="4">
                  <c:v>1.0</c:v>
                </c:pt>
                <c:pt idx="5">
                  <c:v>1.0</c:v>
                </c:pt>
                <c:pt idx="6">
                  <c:v>2.0</c:v>
                </c:pt>
                <c:pt idx="7">
                  <c:v>1.0</c:v>
                </c:pt>
                <c:pt idx="8">
                  <c:v>4.0</c:v>
                </c:pt>
              </c:numCache>
            </c:numRef>
          </c:val>
        </c:ser>
        <c:ser>
          <c:idx val="2"/>
          <c:order val="2"/>
          <c:tx>
            <c:strRef>
              <c:f>Sheet1!$D$1</c:f>
              <c:strCache>
                <c:ptCount val="1"/>
                <c:pt idx="0">
                  <c:v>Unreproducible</c:v>
                </c:pt>
              </c:strCache>
            </c:strRef>
          </c:tx>
          <c:spPr>
            <a:solidFill>
              <a:srgbClr val="FFFFFF"/>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Sheet1!$D$2:$D$10</c:f>
              <c:numCache>
                <c:formatCode>General</c:formatCode>
                <c:ptCount val="9"/>
                <c:pt idx="0">
                  <c:v>0.0</c:v>
                </c:pt>
                <c:pt idx="1">
                  <c:v>1.0</c:v>
                </c:pt>
                <c:pt idx="2">
                  <c:v>0.0</c:v>
                </c:pt>
                <c:pt idx="3">
                  <c:v>0.0</c:v>
                </c:pt>
                <c:pt idx="4">
                  <c:v>0.0</c:v>
                </c:pt>
                <c:pt idx="5">
                  <c:v>0.0</c:v>
                </c:pt>
                <c:pt idx="6">
                  <c:v>1.0</c:v>
                </c:pt>
                <c:pt idx="7">
                  <c:v>0.0</c:v>
                </c:pt>
                <c:pt idx="8">
                  <c:v>0.0</c:v>
                </c:pt>
              </c:numCache>
            </c:numRef>
          </c:val>
        </c:ser>
        <c:ser>
          <c:idx val="3"/>
          <c:order val="3"/>
          <c:tx>
            <c:strRef>
              <c:f>Sheet1!$E$1</c:f>
              <c:strCache>
                <c:ptCount val="1"/>
                <c:pt idx="0">
                  <c:v>Not a defect</c:v>
                </c:pt>
              </c:strCache>
            </c:strRef>
          </c:tx>
          <c:spPr>
            <a:solidFill>
              <a:srgbClr val="000000"/>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Sheet1!$E$2:$E$10</c:f>
              <c:numCache>
                <c:formatCode>General</c:formatCode>
                <c:ptCount val="9"/>
                <c:pt idx="0">
                  <c:v>0.0</c:v>
                </c:pt>
                <c:pt idx="1">
                  <c:v>0.0</c:v>
                </c:pt>
                <c:pt idx="2">
                  <c:v>0.0</c:v>
                </c:pt>
                <c:pt idx="3">
                  <c:v>0.0</c:v>
                </c:pt>
                <c:pt idx="4">
                  <c:v>1.0</c:v>
                </c:pt>
                <c:pt idx="5">
                  <c:v>0.0</c:v>
                </c:pt>
                <c:pt idx="6">
                  <c:v>1.0</c:v>
                </c:pt>
                <c:pt idx="7">
                  <c:v>0.0</c:v>
                </c:pt>
                <c:pt idx="8">
                  <c:v>0.0</c:v>
                </c:pt>
              </c:numCache>
            </c:numRef>
          </c:val>
        </c:ser>
        <c:dLbls>
          <c:showLegendKey val="0"/>
          <c:showVal val="0"/>
          <c:showCatName val="0"/>
          <c:showSerName val="0"/>
          <c:showPercent val="0"/>
          <c:showBubbleSize val="0"/>
        </c:dLbls>
        <c:gapWidth val="150"/>
        <c:axId val="1322677640"/>
        <c:axId val="1322419656"/>
      </c:barChart>
      <c:catAx>
        <c:axId val="1322677640"/>
        <c:scaling>
          <c:orientation val="minMax"/>
        </c:scaling>
        <c:delete val="0"/>
        <c:axPos val="b"/>
        <c:numFmt formatCode="General" sourceLinked="1"/>
        <c:majorTickMark val="none"/>
        <c:minorTickMark val="none"/>
        <c:tickLblPos val="low"/>
        <c:spPr>
          <a:ln w="2260">
            <a:solidFill>
              <a:srgbClr val="E55725"/>
            </a:solidFill>
            <a:prstDash val="solid"/>
          </a:ln>
        </c:spPr>
        <c:txPr>
          <a:bodyPr rot="0" vert="horz"/>
          <a:lstStyle/>
          <a:p>
            <a:pPr>
              <a:defRPr sz="783" b="0" i="0" u="none" strike="noStrike" baseline="0">
                <a:solidFill>
                  <a:srgbClr val="000000"/>
                </a:solidFill>
                <a:latin typeface="Arial"/>
                <a:ea typeface="Arial"/>
                <a:cs typeface="Arial"/>
              </a:defRPr>
            </a:pPr>
            <a:endParaRPr lang="en-US"/>
          </a:p>
        </c:txPr>
        <c:crossAx val="1322419656"/>
        <c:crosses val="autoZero"/>
        <c:auto val="1"/>
        <c:lblAlgn val="ctr"/>
        <c:lblOffset val="100"/>
        <c:tickLblSkip val="1"/>
        <c:tickMarkSkip val="1"/>
        <c:noMultiLvlLbl val="0"/>
      </c:catAx>
      <c:valAx>
        <c:axId val="1322419656"/>
        <c:scaling>
          <c:orientation val="minMax"/>
        </c:scaling>
        <c:delete val="0"/>
        <c:axPos val="l"/>
        <c:majorGridlines>
          <c:spPr>
            <a:ln w="9038">
              <a:solidFill>
                <a:srgbClr val="E55725"/>
              </a:solidFill>
              <a:prstDash val="solid"/>
            </a:ln>
          </c:spPr>
        </c:majorGridlines>
        <c:numFmt formatCode="0" sourceLinked="0"/>
        <c:majorTickMark val="none"/>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1322677640"/>
        <c:crosses val="autoZero"/>
        <c:crossBetween val="between"/>
      </c:valAx>
      <c:spPr>
        <a:solidFill>
          <a:srgbClr val="FFFFFF"/>
        </a:solidFill>
        <a:ln w="18076">
          <a:noFill/>
        </a:ln>
      </c:spPr>
    </c:plotArea>
    <c:legend>
      <c:legendPos val="r"/>
      <c:layout>
        <c:manualLayout>
          <c:xMode val="edge"/>
          <c:yMode val="edge"/>
          <c:x val="0.800429184549356"/>
          <c:y val="0.438356164383562"/>
          <c:w val="0.197424892703863"/>
          <c:h val="0.386856174623742"/>
        </c:manualLayout>
      </c:layout>
      <c:overlay val="0"/>
      <c:spPr>
        <a:noFill/>
        <a:ln w="18076">
          <a:noFill/>
        </a:ln>
      </c:spPr>
      <c:txPr>
        <a:bodyPr/>
        <a:lstStyle/>
        <a:p>
          <a:pPr>
            <a:defRPr sz="1000" b="0" i="0" u="none" strike="noStrike" baseline="0">
              <a:solidFill>
                <a:srgbClr val="000000"/>
              </a:solidFill>
              <a:latin typeface="Arial"/>
              <a:ea typeface="Arial"/>
              <a:cs typeface="Arial"/>
            </a:defRPr>
          </a:pPr>
          <a:endParaRPr lang="en-US"/>
        </a:p>
      </c:txPr>
    </c:legend>
    <c:plotVisOnly val="1"/>
    <c:dispBlanksAs val="gap"/>
    <c:showDLblsOverMax val="0"/>
  </c:chart>
  <c:spPr>
    <a:noFill/>
    <a:ln>
      <a:noFill/>
    </a:ln>
  </c:spPr>
  <c:txPr>
    <a:bodyPr/>
    <a:lstStyle/>
    <a:p>
      <a:pPr>
        <a:defRPr sz="783"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Stories without test cases</a:t>
            </a:r>
          </a:p>
        </c:rich>
      </c:tx>
      <c:layout>
        <c:manualLayout>
          <c:xMode val="edge"/>
          <c:yMode val="edge"/>
          <c:x val="0.154148346326164"/>
          <c:y val="0.0447548625958179"/>
        </c:manualLayout>
      </c:layout>
      <c:overlay val="0"/>
      <c:spPr>
        <a:noFill/>
        <a:ln w="18077">
          <a:noFill/>
        </a:ln>
      </c:spPr>
    </c:title>
    <c:autoTitleDeleted val="0"/>
    <c:plotArea>
      <c:layout>
        <c:manualLayout>
          <c:layoutTarget val="inner"/>
          <c:xMode val="edge"/>
          <c:yMode val="edge"/>
          <c:x val="0.133047210300429"/>
          <c:y val="0.28834249361214"/>
          <c:w val="0.669527896995708"/>
          <c:h val="0.455949522865933"/>
        </c:manualLayout>
      </c:layout>
      <c:lineChart>
        <c:grouping val="standard"/>
        <c:varyColors val="0"/>
        <c:ser>
          <c:idx val="0"/>
          <c:order val="0"/>
          <c:tx>
            <c:strRef>
              <c:f>Sheet1!$B$1</c:f>
              <c:strCache>
                <c:ptCount val="1"/>
                <c:pt idx="0">
                  <c:v>Test cases</c:v>
                </c:pt>
              </c:strCache>
            </c:strRef>
          </c:tx>
          <c:spPr>
            <a:ln w="18077">
              <a:solidFill>
                <a:srgbClr val="00ABEA"/>
              </a:solidFill>
              <a:prstDash val="solid"/>
            </a:ln>
          </c:spPr>
          <c:marker>
            <c:symbol val="none"/>
          </c:marker>
          <c:cat>
            <c:strRef>
              <c:f>Sheet1!$A$2:$A$6</c:f>
              <c:strCache>
                <c:ptCount val="5"/>
                <c:pt idx="0">
                  <c:v>I1</c:v>
                </c:pt>
                <c:pt idx="1">
                  <c:v>I2</c:v>
                </c:pt>
                <c:pt idx="2">
                  <c:v>I3</c:v>
                </c:pt>
                <c:pt idx="3">
                  <c:v>I4</c:v>
                </c:pt>
                <c:pt idx="4">
                  <c:v>I5</c:v>
                </c:pt>
              </c:strCache>
            </c:strRef>
          </c:cat>
          <c:val>
            <c:numRef>
              <c:f>Sheet1!$B$2:$B$6</c:f>
              <c:numCache>
                <c:formatCode>General</c:formatCode>
                <c:ptCount val="5"/>
                <c:pt idx="0">
                  <c:v>0.0</c:v>
                </c:pt>
                <c:pt idx="1">
                  <c:v>0.0</c:v>
                </c:pt>
                <c:pt idx="2">
                  <c:v>1.0</c:v>
                </c:pt>
                <c:pt idx="3">
                  <c:v>3.0</c:v>
                </c:pt>
                <c:pt idx="4">
                  <c:v>2.0</c:v>
                </c:pt>
              </c:numCache>
            </c:numRef>
          </c:val>
          <c:smooth val="0"/>
        </c:ser>
        <c:ser>
          <c:idx val="1"/>
          <c:order val="1"/>
          <c:tx>
            <c:strRef>
              <c:f>Sheet1!$C$1</c:f>
              <c:strCache>
                <c:ptCount val="1"/>
                <c:pt idx="0">
                  <c:v>Test cases</c:v>
                </c:pt>
              </c:strCache>
            </c:strRef>
          </c:tx>
          <c:spPr>
            <a:ln w="18077">
              <a:solidFill>
                <a:srgbClr val="900000"/>
              </a:solidFill>
              <a:prstDash val="solid"/>
            </a:ln>
          </c:spPr>
          <c:marker>
            <c:symbol val="none"/>
          </c:marker>
          <c:cat>
            <c:strRef>
              <c:f>Sheet1!$A$2:$A$6</c:f>
              <c:strCache>
                <c:ptCount val="5"/>
                <c:pt idx="0">
                  <c:v>I1</c:v>
                </c:pt>
                <c:pt idx="1">
                  <c:v>I2</c:v>
                </c:pt>
                <c:pt idx="2">
                  <c:v>I3</c:v>
                </c:pt>
                <c:pt idx="3">
                  <c:v>I4</c:v>
                </c:pt>
                <c:pt idx="4">
                  <c:v>I5</c:v>
                </c:pt>
              </c:strCache>
            </c:strRef>
          </c:cat>
          <c:val>
            <c:numRef>
              <c:f>Sheet1!$C$2:$C$6</c:f>
              <c:numCache>
                <c:formatCode>General</c:formatCode>
                <c:ptCount val="5"/>
                <c:pt idx="0">
                  <c:v>0.0</c:v>
                </c:pt>
                <c:pt idx="1">
                  <c:v>0.0</c:v>
                </c:pt>
                <c:pt idx="2">
                  <c:v>1.0</c:v>
                </c:pt>
                <c:pt idx="3">
                  <c:v>3.0</c:v>
                </c:pt>
                <c:pt idx="4">
                  <c:v>2.0</c:v>
                </c:pt>
              </c:numCache>
            </c:numRef>
          </c:val>
          <c:smooth val="0"/>
        </c:ser>
        <c:ser>
          <c:idx val="2"/>
          <c:order val="2"/>
          <c:tx>
            <c:strRef>
              <c:f>Sheet1!$D$1</c:f>
              <c:strCache>
                <c:ptCount val="1"/>
                <c:pt idx="0">
                  <c:v>Test cases</c:v>
                </c:pt>
              </c:strCache>
            </c:strRef>
          </c:tx>
          <c:spPr>
            <a:ln w="18077">
              <a:solidFill>
                <a:srgbClr val="006411"/>
              </a:solidFill>
              <a:prstDash val="solid"/>
            </a:ln>
          </c:spPr>
          <c:marker>
            <c:symbol val="none"/>
          </c:marker>
          <c:cat>
            <c:strRef>
              <c:f>Sheet1!$A$2:$A$6</c:f>
              <c:strCache>
                <c:ptCount val="5"/>
                <c:pt idx="0">
                  <c:v>I1</c:v>
                </c:pt>
                <c:pt idx="1">
                  <c:v>I2</c:v>
                </c:pt>
                <c:pt idx="2">
                  <c:v>I3</c:v>
                </c:pt>
                <c:pt idx="3">
                  <c:v>I4</c:v>
                </c:pt>
                <c:pt idx="4">
                  <c:v>I5</c:v>
                </c:pt>
              </c:strCache>
            </c:strRef>
          </c:cat>
          <c:val>
            <c:numRef>
              <c:f>Sheet1!$D$2:$D$6</c:f>
              <c:numCache>
                <c:formatCode>General</c:formatCode>
                <c:ptCount val="5"/>
                <c:pt idx="0">
                  <c:v>0.0</c:v>
                </c:pt>
                <c:pt idx="1">
                  <c:v>0.0</c:v>
                </c:pt>
                <c:pt idx="2">
                  <c:v>1.0</c:v>
                </c:pt>
                <c:pt idx="3">
                  <c:v>3.0</c:v>
                </c:pt>
                <c:pt idx="4">
                  <c:v>2.0</c:v>
                </c:pt>
              </c:numCache>
            </c:numRef>
          </c:val>
          <c:smooth val="0"/>
        </c:ser>
        <c:dLbls>
          <c:showLegendKey val="0"/>
          <c:showVal val="0"/>
          <c:showCatName val="0"/>
          <c:showSerName val="0"/>
          <c:showPercent val="0"/>
          <c:showBubbleSize val="0"/>
        </c:dLbls>
        <c:marker val="1"/>
        <c:smooth val="0"/>
        <c:axId val="850873368"/>
        <c:axId val="814337032"/>
      </c:lineChart>
      <c:catAx>
        <c:axId val="850873368"/>
        <c:scaling>
          <c:orientation val="minMax"/>
        </c:scaling>
        <c:delete val="0"/>
        <c:axPos val="b"/>
        <c:numFmt formatCode="General" sourceLinked="1"/>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814337032"/>
        <c:crosses val="autoZero"/>
        <c:auto val="1"/>
        <c:lblAlgn val="ctr"/>
        <c:lblOffset val="100"/>
        <c:tickLblSkip val="1"/>
        <c:tickMarkSkip val="1"/>
        <c:noMultiLvlLbl val="0"/>
      </c:catAx>
      <c:valAx>
        <c:axId val="814337032"/>
        <c:scaling>
          <c:orientation val="minMax"/>
        </c:scaling>
        <c:delete val="0"/>
        <c:axPos val="l"/>
        <c:majorGridlines>
          <c:spPr>
            <a:ln w="9039">
              <a:solidFill>
                <a:srgbClr val="E55725"/>
              </a:solidFill>
              <a:prstDash val="solid"/>
            </a:ln>
          </c:spPr>
        </c:majorGridlines>
        <c:numFmt formatCode="0" sourceLinked="0"/>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850873368"/>
        <c:crosses val="autoZero"/>
        <c:crossBetween val="midCat"/>
      </c:valAx>
      <c:spPr>
        <a:solidFill>
          <a:srgbClr val="FFFFFF"/>
        </a:solidFill>
        <a:ln w="18077">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537" b="1" i="0" u="none" strike="noStrike" baseline="0">
                <a:solidFill>
                  <a:srgbClr val="000000"/>
                </a:solidFill>
                <a:latin typeface="Arial"/>
                <a:ea typeface="Arial"/>
                <a:cs typeface="Arial"/>
              </a:defRPr>
            </a:pPr>
            <a:r>
              <a:rPr lang="en-US"/>
              <a:t>Failed tests</a:t>
            </a:r>
          </a:p>
        </c:rich>
      </c:tx>
      <c:layout>
        <c:manualLayout>
          <c:xMode val="edge"/>
          <c:yMode val="edge"/>
          <c:x val="0.366952789699571"/>
          <c:y val="0.0182648401826484"/>
        </c:manualLayout>
      </c:layout>
      <c:overlay val="0"/>
      <c:spPr>
        <a:noFill/>
        <a:ln w="18073">
          <a:noFill/>
        </a:ln>
      </c:spPr>
    </c:title>
    <c:autoTitleDeleted val="0"/>
    <c:plotArea>
      <c:layout>
        <c:manualLayout>
          <c:layoutTarget val="inner"/>
          <c:xMode val="edge"/>
          <c:yMode val="edge"/>
          <c:x val="0.111587982832618"/>
          <c:y val="0.452054794520548"/>
          <c:w val="0.6931330472103"/>
          <c:h val="0.315068493150685"/>
        </c:manualLayout>
      </c:layout>
      <c:barChart>
        <c:barDir val="col"/>
        <c:grouping val="clustered"/>
        <c:varyColors val="0"/>
        <c:ser>
          <c:idx val="0"/>
          <c:order val="0"/>
          <c:tx>
            <c:strRef>
              <c:f>Sheet1!$B$1</c:f>
              <c:strCache>
                <c:ptCount val="1"/>
                <c:pt idx="0">
                  <c:v>Failed tests</c:v>
                </c:pt>
              </c:strCache>
            </c:strRef>
          </c:tx>
          <c:spPr>
            <a:solidFill>
              <a:srgbClr val="4600A5"/>
            </a:solidFill>
            <a:ln w="18073">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Sheet1!$B$2:$B$10</c:f>
              <c:numCache>
                <c:formatCode>General</c:formatCode>
                <c:ptCount val="9"/>
                <c:pt idx="0">
                  <c:v>4.0</c:v>
                </c:pt>
                <c:pt idx="1">
                  <c:v>2.0</c:v>
                </c:pt>
                <c:pt idx="2">
                  <c:v>6.0</c:v>
                </c:pt>
                <c:pt idx="3">
                  <c:v>0.0</c:v>
                </c:pt>
                <c:pt idx="4">
                  <c:v>3.0</c:v>
                </c:pt>
                <c:pt idx="5">
                  <c:v>0.0</c:v>
                </c:pt>
                <c:pt idx="6">
                  <c:v>4.0</c:v>
                </c:pt>
                <c:pt idx="7">
                  <c:v>1.0</c:v>
                </c:pt>
                <c:pt idx="8">
                  <c:v>7.0</c:v>
                </c:pt>
              </c:numCache>
            </c:numRef>
          </c:val>
        </c:ser>
        <c:dLbls>
          <c:showLegendKey val="0"/>
          <c:showVal val="0"/>
          <c:showCatName val="0"/>
          <c:showSerName val="0"/>
          <c:showPercent val="0"/>
          <c:showBubbleSize val="0"/>
        </c:dLbls>
        <c:gapWidth val="150"/>
        <c:axId val="863390872"/>
        <c:axId val="923308424"/>
      </c:barChart>
      <c:catAx>
        <c:axId val="863390872"/>
        <c:scaling>
          <c:orientation val="minMax"/>
        </c:scaling>
        <c:delete val="0"/>
        <c:axPos val="b"/>
        <c:numFmt formatCode="General" sourceLinked="1"/>
        <c:majorTickMark val="out"/>
        <c:minorTickMark val="none"/>
        <c:tickLblPos val="low"/>
        <c:spPr>
          <a:ln w="2259">
            <a:solidFill>
              <a:srgbClr val="E55725"/>
            </a:solidFill>
            <a:prstDash val="solid"/>
          </a:ln>
        </c:spPr>
        <c:txPr>
          <a:bodyPr rot="0" vert="horz"/>
          <a:lstStyle/>
          <a:p>
            <a:pPr>
              <a:defRPr sz="854" b="0" i="0" u="none" strike="noStrike" baseline="0">
                <a:solidFill>
                  <a:srgbClr val="000000"/>
                </a:solidFill>
                <a:latin typeface="Arial"/>
                <a:ea typeface="Arial"/>
                <a:cs typeface="Arial"/>
              </a:defRPr>
            </a:pPr>
            <a:endParaRPr lang="en-US"/>
          </a:p>
        </c:txPr>
        <c:crossAx val="923308424"/>
        <c:crosses val="autoZero"/>
        <c:auto val="1"/>
        <c:lblAlgn val="ctr"/>
        <c:lblOffset val="100"/>
        <c:tickLblSkip val="2"/>
        <c:tickMarkSkip val="1"/>
        <c:noMultiLvlLbl val="0"/>
      </c:catAx>
      <c:valAx>
        <c:axId val="923308424"/>
        <c:scaling>
          <c:orientation val="minMax"/>
        </c:scaling>
        <c:delete val="0"/>
        <c:axPos val="l"/>
        <c:majorGridlines>
          <c:spPr>
            <a:ln w="9036">
              <a:solidFill>
                <a:srgbClr val="E55725"/>
              </a:solidFill>
              <a:prstDash val="solid"/>
            </a:ln>
          </c:spPr>
        </c:majorGridlines>
        <c:numFmt formatCode="0" sourceLinked="0"/>
        <c:majorTickMark val="out"/>
        <c:minorTickMark val="none"/>
        <c:tickLblPos val="low"/>
        <c:spPr>
          <a:ln w="2259">
            <a:solidFill>
              <a:srgbClr val="E55725"/>
            </a:solidFill>
            <a:prstDash val="solid"/>
          </a:ln>
        </c:spPr>
        <c:txPr>
          <a:bodyPr rot="0" vert="horz"/>
          <a:lstStyle/>
          <a:p>
            <a:pPr>
              <a:defRPr sz="1138" b="0" i="0" u="none" strike="noStrike" baseline="0">
                <a:solidFill>
                  <a:srgbClr val="000000"/>
                </a:solidFill>
                <a:latin typeface="Arial"/>
                <a:ea typeface="Arial"/>
                <a:cs typeface="Arial"/>
              </a:defRPr>
            </a:pPr>
            <a:endParaRPr lang="en-US"/>
          </a:p>
        </c:txPr>
        <c:crossAx val="863390872"/>
        <c:crosses val="autoZero"/>
        <c:crossBetween val="between"/>
      </c:valAx>
      <c:spPr>
        <a:solidFill>
          <a:srgbClr val="FFFFFF"/>
        </a:solidFill>
        <a:ln w="18073">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537" b="1" i="0" u="none" strike="noStrike" baseline="0">
                <a:solidFill>
                  <a:srgbClr val="000000"/>
                </a:solidFill>
                <a:latin typeface="Arial"/>
                <a:ea typeface="Arial"/>
                <a:cs typeface="Arial"/>
              </a:defRPr>
            </a:pPr>
            <a:r>
              <a:rPr lang="en-US"/>
              <a:t>Priority</a:t>
            </a:r>
          </a:p>
        </c:rich>
      </c:tx>
      <c:layout>
        <c:manualLayout>
          <c:xMode val="edge"/>
          <c:yMode val="edge"/>
          <c:x val="0.414163090128755"/>
          <c:y val="0.0182648401826484"/>
        </c:manualLayout>
      </c:layout>
      <c:overlay val="0"/>
      <c:spPr>
        <a:noFill/>
        <a:ln w="18075">
          <a:noFill/>
        </a:ln>
      </c:spPr>
    </c:title>
    <c:autoTitleDeleted val="0"/>
    <c:view3D>
      <c:rotX val="50"/>
      <c:rotY val="0"/>
      <c:rAngAx val="0"/>
      <c:perspective val="0"/>
    </c:view3D>
    <c:floor>
      <c:thickness val="0"/>
    </c:floor>
    <c:sideWall>
      <c:thickness val="0"/>
    </c:sideWall>
    <c:backWall>
      <c:thickness val="0"/>
    </c:backWall>
    <c:plotArea>
      <c:layout>
        <c:manualLayout>
          <c:layoutTarget val="inner"/>
          <c:xMode val="edge"/>
          <c:yMode val="edge"/>
          <c:x val="0.34549356223176"/>
          <c:y val="0.383561643835616"/>
          <c:w val="0.32618025751073"/>
          <c:h val="0.593607305936073"/>
        </c:manualLayout>
      </c:layout>
      <c:pie3DChart>
        <c:varyColors val="0"/>
        <c:ser>
          <c:idx val="0"/>
          <c:order val="0"/>
          <c:tx>
            <c:strRef>
              <c:f>Sheet1!$A$2</c:f>
              <c:strCache>
                <c:ptCount val="1"/>
                <c:pt idx="0">
                  <c:v>Priority</c:v>
                </c:pt>
              </c:strCache>
            </c:strRef>
          </c:tx>
          <c:spPr>
            <a:solidFill>
              <a:srgbClr val="4600A5"/>
            </a:solidFill>
            <a:ln w="18075">
              <a:noFill/>
            </a:ln>
          </c:spPr>
          <c:dPt>
            <c:idx val="1"/>
            <c:bubble3D val="0"/>
            <c:spPr>
              <a:solidFill>
                <a:srgbClr val="008080"/>
              </a:solidFill>
              <a:ln w="18075">
                <a:noFill/>
              </a:ln>
            </c:spPr>
          </c:dPt>
          <c:dPt>
            <c:idx val="2"/>
            <c:bubble3D val="0"/>
            <c:spPr>
              <a:solidFill>
                <a:srgbClr val="FFFFFF"/>
              </a:solidFill>
              <a:ln w="18075">
                <a:noFill/>
              </a:ln>
            </c:spPr>
          </c:dPt>
          <c:dPt>
            <c:idx val="3"/>
            <c:bubble3D val="0"/>
            <c:spPr>
              <a:solidFill>
                <a:srgbClr val="000000"/>
              </a:solidFill>
              <a:ln w="18075">
                <a:noFill/>
              </a:ln>
            </c:spPr>
          </c:dPt>
          <c:dLbls>
            <c:dLbl>
              <c:idx val="0"/>
              <c:layout>
                <c:manualLayout>
                  <c:x val="-0.0257698412283644"/>
                  <c:y val="-0.12838882249671"/>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1"/>
              <c:layout>
                <c:manualLayout>
                  <c:x val="0.0408713016003573"/>
                  <c:y val="-0.104760581832237"/>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2"/>
              <c:layout>
                <c:manualLayout>
                  <c:x val="0.00850489823054926"/>
                  <c:y val="-0.00696062992125996"/>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3"/>
              <c:layout>
                <c:manualLayout>
                  <c:x val="0.0609319156971957"/>
                  <c:y val="-0.177245218063495"/>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spPr>
              <a:noFill/>
              <a:ln w="18075">
                <a:noFill/>
              </a:ln>
            </c:spPr>
            <c:txPr>
              <a:bodyPr/>
              <a:lstStyle/>
              <a:p>
                <a:pPr>
                  <a:defRPr sz="1708" b="0" i="0" u="none" strike="noStrike" baseline="0">
                    <a:solidFill>
                      <a:srgbClr val="000000"/>
                    </a:solidFill>
                    <a:latin typeface="Gill Sans"/>
                    <a:ea typeface="Gill Sans"/>
                    <a:cs typeface="Gill Sans"/>
                  </a:defRPr>
                </a:pPr>
                <a:endParaRPr lang="en-US"/>
              </a:p>
            </c:txPr>
            <c:showLegendKey val="0"/>
            <c:showVal val="0"/>
            <c:showCatName val="1"/>
            <c:showSerName val="0"/>
            <c:showPercent val="0"/>
            <c:showBubbleSize val="0"/>
            <c:showLeaderLines val="0"/>
          </c:dLbls>
          <c:cat>
            <c:strRef>
              <c:f>Sheet1!$B$1:$E$1</c:f>
              <c:strCache>
                <c:ptCount val="4"/>
                <c:pt idx="0">
                  <c:v>P1</c:v>
                </c:pt>
                <c:pt idx="1">
                  <c:v>P2</c:v>
                </c:pt>
                <c:pt idx="2">
                  <c:v>P3</c:v>
                </c:pt>
                <c:pt idx="3">
                  <c:v>P4</c:v>
                </c:pt>
              </c:strCache>
            </c:strRef>
          </c:cat>
          <c:val>
            <c:numRef>
              <c:f>Sheet1!$B$2:$E$2</c:f>
              <c:numCache>
                <c:formatCode>General</c:formatCode>
                <c:ptCount val="4"/>
                <c:pt idx="0">
                  <c:v>4.0</c:v>
                </c:pt>
                <c:pt idx="1">
                  <c:v>4.0</c:v>
                </c:pt>
                <c:pt idx="2">
                  <c:v>10.0</c:v>
                </c:pt>
                <c:pt idx="3">
                  <c:v>9.0</c:v>
                </c:pt>
              </c:numCache>
            </c:numRef>
          </c:val>
        </c:ser>
        <c:dLbls>
          <c:showLegendKey val="0"/>
          <c:showVal val="0"/>
          <c:showCatName val="0"/>
          <c:showSerName val="0"/>
          <c:showPercent val="0"/>
          <c:showBubbleSize val="0"/>
          <c:showLeaderLines val="0"/>
        </c:dLbls>
      </c:pie3DChart>
      <c:spPr>
        <a:noFill/>
        <a:ln w="18075">
          <a:noFill/>
        </a:ln>
      </c:spPr>
    </c:plotArea>
    <c:plotVisOnly val="1"/>
    <c:dispBlanksAs val="zero"/>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19" b="1" i="0" u="none" strike="noStrike" baseline="0">
                <a:solidFill>
                  <a:srgbClr val="000000"/>
                </a:solidFill>
                <a:latin typeface="Arial"/>
                <a:ea typeface="Arial"/>
                <a:cs typeface="Arial"/>
              </a:defRPr>
            </a:pPr>
            <a:r>
              <a:rPr lang="en-US"/>
              <a:t>Severity</a:t>
            </a:r>
          </a:p>
        </c:rich>
      </c:tx>
      <c:layout>
        <c:manualLayout>
          <c:xMode val="edge"/>
          <c:yMode val="edge"/>
          <c:x val="0.344709897610921"/>
          <c:y val="0.0"/>
        </c:manualLayout>
      </c:layout>
      <c:overlay val="0"/>
      <c:spPr>
        <a:noFill/>
        <a:ln w="19039">
          <a:noFill/>
        </a:ln>
      </c:spPr>
    </c:title>
    <c:autoTitleDeleted val="0"/>
    <c:view3D>
      <c:rotX val="50"/>
      <c:rotY val="0"/>
      <c:rAngAx val="0"/>
      <c:perspective val="0"/>
    </c:view3D>
    <c:floor>
      <c:thickness val="0"/>
    </c:floor>
    <c:sideWall>
      <c:thickness val="0"/>
    </c:sideWall>
    <c:backWall>
      <c:thickness val="0"/>
    </c:backWall>
    <c:plotArea>
      <c:layout>
        <c:manualLayout>
          <c:layoutTarget val="inner"/>
          <c:xMode val="edge"/>
          <c:yMode val="edge"/>
          <c:x val="0.31740614334471"/>
          <c:y val="0.380645161290322"/>
          <c:w val="0.348122866894198"/>
          <c:h val="0.561290322580645"/>
        </c:manualLayout>
      </c:layout>
      <c:pie3DChart>
        <c:varyColors val="0"/>
        <c:ser>
          <c:idx val="0"/>
          <c:order val="0"/>
          <c:tx>
            <c:strRef>
              <c:f>Sheet1!$A$2</c:f>
              <c:strCache>
                <c:ptCount val="1"/>
                <c:pt idx="0">
                  <c:v>Severity</c:v>
                </c:pt>
              </c:strCache>
            </c:strRef>
          </c:tx>
          <c:spPr>
            <a:solidFill>
              <a:srgbClr val="4600A5"/>
            </a:solidFill>
            <a:ln w="19039">
              <a:noFill/>
            </a:ln>
          </c:spPr>
          <c:dPt>
            <c:idx val="0"/>
            <c:bubble3D val="0"/>
          </c:dPt>
          <c:dPt>
            <c:idx val="1"/>
            <c:bubble3D val="0"/>
            <c:spPr>
              <a:solidFill>
                <a:srgbClr val="008080"/>
              </a:solidFill>
              <a:ln w="19039">
                <a:noFill/>
              </a:ln>
            </c:spPr>
          </c:dPt>
          <c:dPt>
            <c:idx val="2"/>
            <c:bubble3D val="0"/>
            <c:spPr>
              <a:solidFill>
                <a:srgbClr val="FFFFFF"/>
              </a:solidFill>
              <a:ln w="19039">
                <a:noFill/>
              </a:ln>
            </c:spPr>
          </c:dPt>
          <c:dPt>
            <c:idx val="3"/>
            <c:bubble3D val="0"/>
            <c:spPr>
              <a:solidFill>
                <a:srgbClr val="000000"/>
              </a:solidFill>
              <a:ln w="19039">
                <a:noFill/>
              </a:ln>
            </c:spPr>
          </c:dPt>
          <c:dLbls>
            <c:dLbl>
              <c:idx val="0"/>
              <c:layout>
                <c:manualLayout>
                  <c:x val="-0.0475705133032728"/>
                  <c:y val="-0.0486354986839258"/>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1"/>
              <c:layout>
                <c:manualLayout>
                  <c:x val="0.0495299659425836"/>
                  <c:y val="-0.0422235009476493"/>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2"/>
              <c:layout>
                <c:manualLayout>
                  <c:x val="0.0783913627670221"/>
                  <c:y val="0.0540726328703331"/>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3"/>
              <c:layout>
                <c:manualLayout>
                  <c:x val="-0.0810958811063465"/>
                  <c:y val="-0.047712936270097"/>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spPr>
              <a:noFill/>
              <a:ln w="19039">
                <a:noFill/>
              </a:ln>
            </c:spPr>
            <c:txPr>
              <a:bodyPr/>
              <a:lstStyle/>
              <a:p>
                <a:pPr algn="l">
                  <a:defRPr sz="1049" b="0" i="0" u="none" strike="noStrike" baseline="0">
                    <a:solidFill>
                      <a:srgbClr val="000000"/>
                    </a:solidFill>
                    <a:latin typeface="Arial"/>
                    <a:ea typeface="Arial"/>
                    <a:cs typeface="Arial"/>
                  </a:defRPr>
                </a:pPr>
                <a:endParaRPr lang="en-US"/>
              </a:p>
            </c:txPr>
            <c:showLegendKey val="0"/>
            <c:showVal val="0"/>
            <c:showCatName val="1"/>
            <c:showSerName val="0"/>
            <c:showPercent val="0"/>
            <c:showBubbleSize val="0"/>
            <c:showLeaderLines val="0"/>
          </c:dLbls>
          <c:cat>
            <c:strRef>
              <c:f>Sheet1!$B$1:$E$1</c:f>
              <c:strCache>
                <c:ptCount val="4"/>
                <c:pt idx="0">
                  <c:v>Sev 1</c:v>
                </c:pt>
                <c:pt idx="1">
                  <c:v>Sev 2</c:v>
                </c:pt>
                <c:pt idx="2">
                  <c:v>Sev 3</c:v>
                </c:pt>
                <c:pt idx="3">
                  <c:v>Sev 4</c:v>
                </c:pt>
              </c:strCache>
            </c:strRef>
          </c:cat>
          <c:val>
            <c:numRef>
              <c:f>Sheet1!$B$2:$E$2</c:f>
              <c:numCache>
                <c:formatCode>General</c:formatCode>
                <c:ptCount val="4"/>
                <c:pt idx="0">
                  <c:v>0.0</c:v>
                </c:pt>
                <c:pt idx="1">
                  <c:v>2.0</c:v>
                </c:pt>
                <c:pt idx="2">
                  <c:v>12.0</c:v>
                </c:pt>
                <c:pt idx="3">
                  <c:v>13.0</c:v>
                </c:pt>
              </c:numCache>
            </c:numRef>
          </c:val>
        </c:ser>
        <c:dLbls>
          <c:showLegendKey val="0"/>
          <c:showVal val="0"/>
          <c:showCatName val="0"/>
          <c:showSerName val="0"/>
          <c:showPercent val="0"/>
          <c:showBubbleSize val="0"/>
          <c:showLeaderLines val="0"/>
        </c:dLbls>
      </c:pie3DChart>
      <c:spPr>
        <a:noFill/>
        <a:ln w="19039">
          <a:noFill/>
        </a:ln>
      </c:spPr>
    </c:plotArea>
    <c:plotVisOnly val="1"/>
    <c:dispBlanksAs val="zero"/>
    <c:showDLblsOverMax val="0"/>
  </c:chart>
  <c:spPr>
    <a:noFill/>
    <a:ln>
      <a:noFill/>
    </a:ln>
  </c:spPr>
  <c:txPr>
    <a:bodyPr/>
    <a:lstStyle/>
    <a:p>
      <a:pPr>
        <a:defRPr sz="1349"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Stories without test cases</a:t>
            </a:r>
          </a:p>
        </c:rich>
      </c:tx>
      <c:layout>
        <c:manualLayout>
          <c:xMode val="edge"/>
          <c:yMode val="edge"/>
          <c:x val="0.255364806866953"/>
          <c:y val="0.0182648401826484"/>
        </c:manualLayout>
      </c:layout>
      <c:overlay val="0"/>
      <c:spPr>
        <a:noFill/>
        <a:ln w="18077">
          <a:noFill/>
        </a:ln>
      </c:spPr>
    </c:title>
    <c:autoTitleDeleted val="0"/>
    <c:plotArea>
      <c:layout>
        <c:manualLayout>
          <c:layoutTarget val="inner"/>
          <c:xMode val="edge"/>
          <c:yMode val="edge"/>
          <c:x val="0.133047210300429"/>
          <c:y val="0.256554414141941"/>
          <c:w val="0.669527896995708"/>
          <c:h val="0.487737602336132"/>
        </c:manualLayout>
      </c:layout>
      <c:lineChart>
        <c:grouping val="standard"/>
        <c:varyColors val="0"/>
        <c:ser>
          <c:idx val="0"/>
          <c:order val="0"/>
          <c:tx>
            <c:strRef>
              <c:f>Sheet1!$B$1</c:f>
              <c:strCache>
                <c:ptCount val="1"/>
                <c:pt idx="0">
                  <c:v>Test cases</c:v>
                </c:pt>
              </c:strCache>
            </c:strRef>
          </c:tx>
          <c:spPr>
            <a:ln w="18077">
              <a:solidFill>
                <a:srgbClr val="00ABEA"/>
              </a:solidFill>
              <a:prstDash val="solid"/>
            </a:ln>
          </c:spPr>
          <c:marker>
            <c:symbol val="none"/>
          </c:marker>
          <c:cat>
            <c:strRef>
              <c:f>Sheet1!$A$2:$A$6</c:f>
              <c:strCache>
                <c:ptCount val="5"/>
                <c:pt idx="0">
                  <c:v>I1</c:v>
                </c:pt>
                <c:pt idx="1">
                  <c:v>I2</c:v>
                </c:pt>
                <c:pt idx="2">
                  <c:v>I3</c:v>
                </c:pt>
                <c:pt idx="3">
                  <c:v>I4</c:v>
                </c:pt>
                <c:pt idx="4">
                  <c:v>I5</c:v>
                </c:pt>
              </c:strCache>
            </c:strRef>
          </c:cat>
          <c:val>
            <c:numRef>
              <c:f>Sheet1!$B$2:$B$6</c:f>
              <c:numCache>
                <c:formatCode>General</c:formatCode>
                <c:ptCount val="5"/>
                <c:pt idx="0">
                  <c:v>0.0</c:v>
                </c:pt>
                <c:pt idx="1">
                  <c:v>0.0</c:v>
                </c:pt>
                <c:pt idx="2">
                  <c:v>1.0</c:v>
                </c:pt>
                <c:pt idx="3">
                  <c:v>3.0</c:v>
                </c:pt>
                <c:pt idx="4">
                  <c:v>2.0</c:v>
                </c:pt>
              </c:numCache>
            </c:numRef>
          </c:val>
          <c:smooth val="0"/>
        </c:ser>
        <c:ser>
          <c:idx val="1"/>
          <c:order val="1"/>
          <c:tx>
            <c:strRef>
              <c:f>Sheet1!$C$1</c:f>
              <c:strCache>
                <c:ptCount val="1"/>
                <c:pt idx="0">
                  <c:v>Test cases</c:v>
                </c:pt>
              </c:strCache>
            </c:strRef>
          </c:tx>
          <c:spPr>
            <a:ln w="18077">
              <a:solidFill>
                <a:srgbClr val="900000"/>
              </a:solidFill>
              <a:prstDash val="solid"/>
            </a:ln>
          </c:spPr>
          <c:marker>
            <c:symbol val="none"/>
          </c:marker>
          <c:cat>
            <c:strRef>
              <c:f>Sheet1!$A$2:$A$6</c:f>
              <c:strCache>
                <c:ptCount val="5"/>
                <c:pt idx="0">
                  <c:v>I1</c:v>
                </c:pt>
                <c:pt idx="1">
                  <c:v>I2</c:v>
                </c:pt>
                <c:pt idx="2">
                  <c:v>I3</c:v>
                </c:pt>
                <c:pt idx="3">
                  <c:v>I4</c:v>
                </c:pt>
                <c:pt idx="4">
                  <c:v>I5</c:v>
                </c:pt>
              </c:strCache>
            </c:strRef>
          </c:cat>
          <c:val>
            <c:numRef>
              <c:f>Sheet1!$C$2:$C$6</c:f>
              <c:numCache>
                <c:formatCode>General</c:formatCode>
                <c:ptCount val="5"/>
                <c:pt idx="0">
                  <c:v>0.0</c:v>
                </c:pt>
                <c:pt idx="1">
                  <c:v>0.0</c:v>
                </c:pt>
                <c:pt idx="2">
                  <c:v>1.0</c:v>
                </c:pt>
                <c:pt idx="3">
                  <c:v>3.0</c:v>
                </c:pt>
                <c:pt idx="4">
                  <c:v>2.0</c:v>
                </c:pt>
              </c:numCache>
            </c:numRef>
          </c:val>
          <c:smooth val="0"/>
        </c:ser>
        <c:ser>
          <c:idx val="2"/>
          <c:order val="2"/>
          <c:tx>
            <c:strRef>
              <c:f>Sheet1!$D$1</c:f>
              <c:strCache>
                <c:ptCount val="1"/>
                <c:pt idx="0">
                  <c:v>Test cases</c:v>
                </c:pt>
              </c:strCache>
            </c:strRef>
          </c:tx>
          <c:spPr>
            <a:ln w="18077">
              <a:solidFill>
                <a:srgbClr val="006411"/>
              </a:solidFill>
              <a:prstDash val="solid"/>
            </a:ln>
          </c:spPr>
          <c:marker>
            <c:symbol val="none"/>
          </c:marker>
          <c:cat>
            <c:strRef>
              <c:f>Sheet1!$A$2:$A$6</c:f>
              <c:strCache>
                <c:ptCount val="5"/>
                <c:pt idx="0">
                  <c:v>I1</c:v>
                </c:pt>
                <c:pt idx="1">
                  <c:v>I2</c:v>
                </c:pt>
                <c:pt idx="2">
                  <c:v>I3</c:v>
                </c:pt>
                <c:pt idx="3">
                  <c:v>I4</c:v>
                </c:pt>
                <c:pt idx="4">
                  <c:v>I5</c:v>
                </c:pt>
              </c:strCache>
            </c:strRef>
          </c:cat>
          <c:val>
            <c:numRef>
              <c:f>Sheet1!$D$2:$D$6</c:f>
              <c:numCache>
                <c:formatCode>General</c:formatCode>
                <c:ptCount val="5"/>
                <c:pt idx="0">
                  <c:v>0.0</c:v>
                </c:pt>
                <c:pt idx="1">
                  <c:v>0.0</c:v>
                </c:pt>
                <c:pt idx="2">
                  <c:v>1.0</c:v>
                </c:pt>
                <c:pt idx="3">
                  <c:v>3.0</c:v>
                </c:pt>
                <c:pt idx="4">
                  <c:v>2.0</c:v>
                </c:pt>
              </c:numCache>
            </c:numRef>
          </c:val>
          <c:smooth val="0"/>
        </c:ser>
        <c:dLbls>
          <c:showLegendKey val="0"/>
          <c:showVal val="0"/>
          <c:showCatName val="0"/>
          <c:showSerName val="0"/>
          <c:showPercent val="0"/>
          <c:showBubbleSize val="0"/>
        </c:dLbls>
        <c:marker val="1"/>
        <c:smooth val="0"/>
        <c:axId val="851277480"/>
        <c:axId val="923711144"/>
      </c:lineChart>
      <c:catAx>
        <c:axId val="851277480"/>
        <c:scaling>
          <c:orientation val="minMax"/>
        </c:scaling>
        <c:delete val="0"/>
        <c:axPos val="b"/>
        <c:numFmt formatCode="General" sourceLinked="1"/>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923711144"/>
        <c:crosses val="autoZero"/>
        <c:auto val="1"/>
        <c:lblAlgn val="ctr"/>
        <c:lblOffset val="100"/>
        <c:tickLblSkip val="1"/>
        <c:tickMarkSkip val="1"/>
        <c:noMultiLvlLbl val="0"/>
      </c:catAx>
      <c:valAx>
        <c:axId val="923711144"/>
        <c:scaling>
          <c:orientation val="minMax"/>
        </c:scaling>
        <c:delete val="0"/>
        <c:axPos val="l"/>
        <c:majorGridlines>
          <c:spPr>
            <a:ln w="9039">
              <a:solidFill>
                <a:srgbClr val="E55725"/>
              </a:solidFill>
              <a:prstDash val="solid"/>
            </a:ln>
          </c:spPr>
        </c:majorGridlines>
        <c:numFmt formatCode="0" sourceLinked="0"/>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851277480"/>
        <c:crosses val="autoZero"/>
        <c:crossBetween val="midCat"/>
      </c:valAx>
      <c:spPr>
        <a:solidFill>
          <a:srgbClr val="FFFFFF"/>
        </a:solidFill>
        <a:ln w="18077">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139" b="1" i="0" u="none" strike="noStrike" baseline="0">
                <a:solidFill>
                  <a:srgbClr val="000000"/>
                </a:solidFill>
                <a:latin typeface="Arial"/>
                <a:ea typeface="Arial"/>
                <a:cs typeface="Arial"/>
              </a:defRPr>
            </a:pPr>
            <a:r>
              <a:rPr lang="en-US"/>
              <a:t>Stories bouncing back to development</a:t>
            </a:r>
          </a:p>
        </c:rich>
      </c:tx>
      <c:layout>
        <c:manualLayout>
          <c:xMode val="edge"/>
          <c:yMode val="edge"/>
          <c:x val="0.175965665236051"/>
          <c:y val="0.0182648401826484"/>
        </c:manualLayout>
      </c:layout>
      <c:overlay val="0"/>
      <c:spPr>
        <a:noFill/>
        <a:ln w="18075">
          <a:noFill/>
        </a:ln>
      </c:spPr>
    </c:title>
    <c:autoTitleDeleted val="0"/>
    <c:plotArea>
      <c:layout>
        <c:manualLayout>
          <c:layoutTarget val="inner"/>
          <c:xMode val="edge"/>
          <c:yMode val="edge"/>
          <c:x val="0.0729613733905579"/>
          <c:y val="0.270257476799934"/>
          <c:w val="0.768240343347639"/>
          <c:h val="0.556226293856493"/>
        </c:manualLayout>
      </c:layout>
      <c:barChart>
        <c:barDir val="col"/>
        <c:grouping val="clustered"/>
        <c:varyColors val="0"/>
        <c:ser>
          <c:idx val="0"/>
          <c:order val="0"/>
          <c:tx>
            <c:strRef>
              <c:f>Sheet1!$B$1</c:f>
              <c:strCache>
                <c:ptCount val="1"/>
                <c:pt idx="0">
                  <c:v>Number of bounces</c:v>
                </c:pt>
              </c:strCache>
            </c:strRef>
          </c:tx>
          <c:spPr>
            <a:solidFill>
              <a:srgbClr val="4600A5"/>
            </a:solidFill>
            <a:ln w="18075">
              <a:noFill/>
            </a:ln>
          </c:spPr>
          <c:invertIfNegative val="0"/>
          <c:cat>
            <c:strRef>
              <c:f>Sheet1!$A$2:$A$6</c:f>
              <c:strCache>
                <c:ptCount val="5"/>
                <c:pt idx="0">
                  <c:v>SC15</c:v>
                </c:pt>
                <c:pt idx="1">
                  <c:v>SC32</c:v>
                </c:pt>
                <c:pt idx="2">
                  <c:v>SC78</c:v>
                </c:pt>
                <c:pt idx="3">
                  <c:v>SC67</c:v>
                </c:pt>
                <c:pt idx="4">
                  <c:v>SC05</c:v>
                </c:pt>
              </c:strCache>
            </c:strRef>
          </c:cat>
          <c:val>
            <c:numRef>
              <c:f>Sheet1!$B$2:$B$6</c:f>
              <c:numCache>
                <c:formatCode>General</c:formatCode>
                <c:ptCount val="5"/>
                <c:pt idx="0">
                  <c:v>1.0</c:v>
                </c:pt>
                <c:pt idx="1">
                  <c:v>5.0</c:v>
                </c:pt>
                <c:pt idx="2">
                  <c:v>2.0</c:v>
                </c:pt>
                <c:pt idx="3">
                  <c:v>1.0</c:v>
                </c:pt>
                <c:pt idx="4">
                  <c:v>2.0</c:v>
                </c:pt>
              </c:numCache>
            </c:numRef>
          </c:val>
        </c:ser>
        <c:dLbls>
          <c:showLegendKey val="0"/>
          <c:showVal val="0"/>
          <c:showCatName val="0"/>
          <c:showSerName val="0"/>
          <c:showPercent val="0"/>
          <c:showBubbleSize val="0"/>
        </c:dLbls>
        <c:gapWidth val="150"/>
        <c:axId val="1264832232"/>
        <c:axId val="1265310376"/>
      </c:barChart>
      <c:catAx>
        <c:axId val="1264832232"/>
        <c:scaling>
          <c:orientation val="minMax"/>
        </c:scaling>
        <c:delete val="0"/>
        <c:axPos val="b"/>
        <c:numFmt formatCode="General" sourceLinked="1"/>
        <c:majorTickMark val="none"/>
        <c:minorTickMark val="none"/>
        <c:tickLblPos val="low"/>
        <c:spPr>
          <a:ln w="2259">
            <a:solidFill>
              <a:srgbClr val="E55725"/>
            </a:solidFill>
            <a:prstDash val="solid"/>
          </a:ln>
        </c:spPr>
        <c:txPr>
          <a:bodyPr rot="0" vert="horz"/>
          <a:lstStyle/>
          <a:p>
            <a:pPr>
              <a:defRPr sz="996" b="0" i="0" u="none" strike="noStrike" baseline="0">
                <a:solidFill>
                  <a:srgbClr val="000000"/>
                </a:solidFill>
                <a:latin typeface="Arial"/>
                <a:ea typeface="Arial"/>
                <a:cs typeface="Arial"/>
              </a:defRPr>
            </a:pPr>
            <a:endParaRPr lang="en-US"/>
          </a:p>
        </c:txPr>
        <c:crossAx val="1265310376"/>
        <c:crosses val="autoZero"/>
        <c:auto val="1"/>
        <c:lblAlgn val="ctr"/>
        <c:lblOffset val="100"/>
        <c:tickLblSkip val="1"/>
        <c:tickMarkSkip val="1"/>
        <c:noMultiLvlLbl val="0"/>
      </c:catAx>
      <c:valAx>
        <c:axId val="1265310376"/>
        <c:scaling>
          <c:orientation val="minMax"/>
        </c:scaling>
        <c:delete val="0"/>
        <c:axPos val="l"/>
        <c:majorGridlines>
          <c:spPr>
            <a:ln w="9038">
              <a:solidFill>
                <a:srgbClr val="E55725"/>
              </a:solidFill>
              <a:prstDash val="solid"/>
            </a:ln>
          </c:spPr>
        </c:majorGridlines>
        <c:numFmt formatCode="0" sourceLinked="0"/>
        <c:majorTickMark val="none"/>
        <c:minorTickMark val="none"/>
        <c:tickLblPos val="low"/>
        <c:spPr>
          <a:ln w="2259">
            <a:solidFill>
              <a:srgbClr val="E55725"/>
            </a:solidFill>
            <a:prstDash val="solid"/>
          </a:ln>
        </c:spPr>
        <c:txPr>
          <a:bodyPr rot="0" vert="horz"/>
          <a:lstStyle/>
          <a:p>
            <a:pPr>
              <a:defRPr sz="996" b="0" i="0" u="none" strike="noStrike" baseline="0">
                <a:solidFill>
                  <a:srgbClr val="000000"/>
                </a:solidFill>
                <a:latin typeface="Arial"/>
                <a:ea typeface="Arial"/>
                <a:cs typeface="Arial"/>
              </a:defRPr>
            </a:pPr>
            <a:endParaRPr lang="en-US"/>
          </a:p>
        </c:txPr>
        <c:crossAx val="1264832232"/>
        <c:crosses val="autoZero"/>
        <c:crossBetween val="between"/>
      </c:valAx>
      <c:spPr>
        <a:solidFill>
          <a:srgbClr val="FFFFFF"/>
        </a:solidFill>
        <a:ln w="18075">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Test cases executed</a:t>
            </a:r>
          </a:p>
        </c:rich>
      </c:tx>
      <c:layout>
        <c:manualLayout>
          <c:xMode val="edge"/>
          <c:yMode val="edge"/>
          <c:x val="0.3068669527897"/>
          <c:y val="0.0182648401826484"/>
        </c:manualLayout>
      </c:layout>
      <c:overlay val="0"/>
      <c:spPr>
        <a:noFill/>
        <a:ln w="18074">
          <a:noFill/>
        </a:ln>
      </c:spPr>
    </c:title>
    <c:autoTitleDeleted val="0"/>
    <c:plotArea>
      <c:layout>
        <c:manualLayout>
          <c:layoutTarget val="inner"/>
          <c:xMode val="edge"/>
          <c:yMode val="edge"/>
          <c:x val="0.240343347639485"/>
          <c:y val="0.235957738640131"/>
          <c:w val="0.575107296137339"/>
          <c:h val="0.517467101161457"/>
        </c:manualLayout>
      </c:layout>
      <c:lineChart>
        <c:grouping val="standard"/>
        <c:varyColors val="0"/>
        <c:ser>
          <c:idx val="0"/>
          <c:order val="0"/>
          <c:tx>
            <c:strRef>
              <c:f>Sheet1!$B$1</c:f>
              <c:strCache>
                <c:ptCount val="1"/>
                <c:pt idx="0">
                  <c:v>Test cases</c:v>
                </c:pt>
              </c:strCache>
            </c:strRef>
          </c:tx>
          <c:spPr>
            <a:ln w="18074">
              <a:solidFill>
                <a:srgbClr val="00ABEA"/>
              </a:solidFill>
              <a:prstDash val="solid"/>
            </a:ln>
          </c:spPr>
          <c:marker>
            <c:symbol val="none"/>
          </c:marker>
          <c:cat>
            <c:strRef>
              <c:f>Sheet1!$A$2:$A$6</c:f>
              <c:strCache>
                <c:ptCount val="5"/>
                <c:pt idx="0">
                  <c:v>I1</c:v>
                </c:pt>
                <c:pt idx="1">
                  <c:v>I2</c:v>
                </c:pt>
                <c:pt idx="2">
                  <c:v>I3</c:v>
                </c:pt>
                <c:pt idx="3">
                  <c:v>I4</c:v>
                </c:pt>
                <c:pt idx="4">
                  <c:v>I5</c:v>
                </c:pt>
              </c:strCache>
            </c:strRef>
          </c:cat>
          <c:val>
            <c:numRef>
              <c:f>Sheet1!$B$2:$B$6</c:f>
              <c:numCache>
                <c:formatCode>General</c:formatCode>
                <c:ptCount val="5"/>
                <c:pt idx="0">
                  <c:v>15.0</c:v>
                </c:pt>
                <c:pt idx="1">
                  <c:v>40.0</c:v>
                </c:pt>
                <c:pt idx="2">
                  <c:v>70.0</c:v>
                </c:pt>
                <c:pt idx="3">
                  <c:v>100.0</c:v>
                </c:pt>
                <c:pt idx="4">
                  <c:v>138.0</c:v>
                </c:pt>
              </c:numCache>
            </c:numRef>
          </c:val>
          <c:smooth val="0"/>
        </c:ser>
        <c:dLbls>
          <c:showLegendKey val="0"/>
          <c:showVal val="0"/>
          <c:showCatName val="0"/>
          <c:showSerName val="0"/>
          <c:showPercent val="0"/>
          <c:showBubbleSize val="0"/>
        </c:dLbls>
        <c:marker val="1"/>
        <c:smooth val="0"/>
        <c:axId val="713914792"/>
        <c:axId val="977957512"/>
      </c:lineChart>
      <c:catAx>
        <c:axId val="713914792"/>
        <c:scaling>
          <c:orientation val="minMax"/>
        </c:scaling>
        <c:delete val="0"/>
        <c:axPos val="b"/>
        <c:numFmt formatCode="General" sourceLinked="1"/>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977957512"/>
        <c:crosses val="autoZero"/>
        <c:auto val="1"/>
        <c:lblAlgn val="ctr"/>
        <c:lblOffset val="100"/>
        <c:tickLblSkip val="1"/>
        <c:tickMarkSkip val="1"/>
        <c:noMultiLvlLbl val="0"/>
      </c:catAx>
      <c:valAx>
        <c:axId val="977957512"/>
        <c:scaling>
          <c:orientation val="minMax"/>
        </c:scaling>
        <c:delete val="0"/>
        <c:axPos val="l"/>
        <c:majorGridlines>
          <c:spPr>
            <a:ln w="9037">
              <a:solidFill>
                <a:srgbClr val="E55725"/>
              </a:solidFill>
              <a:prstDash val="solid"/>
            </a:ln>
          </c:spPr>
        </c:majorGridlines>
        <c:numFmt formatCode="0" sourceLinked="0"/>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713914792"/>
        <c:crosses val="autoZero"/>
        <c:crossBetween val="midCat"/>
      </c:valAx>
      <c:spPr>
        <a:solidFill>
          <a:srgbClr val="FFFFFF"/>
        </a:solidFill>
        <a:ln w="18074">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Story points in Testing</a:t>
            </a:r>
          </a:p>
        </c:rich>
      </c:tx>
      <c:layout>
        <c:manualLayout>
          <c:xMode val="edge"/>
          <c:yMode val="edge"/>
          <c:x val="0.285407725321888"/>
          <c:y val="0.0182648401826484"/>
        </c:manualLayout>
      </c:layout>
      <c:overlay val="0"/>
      <c:spPr>
        <a:noFill/>
        <a:ln w="18077">
          <a:noFill/>
        </a:ln>
      </c:spPr>
    </c:title>
    <c:autoTitleDeleted val="0"/>
    <c:plotArea>
      <c:layout>
        <c:manualLayout>
          <c:layoutTarget val="inner"/>
          <c:xMode val="edge"/>
          <c:yMode val="edge"/>
          <c:x val="0.122317596566524"/>
          <c:y val="0.21455768766029"/>
          <c:w val="0.789699570815451"/>
          <c:h val="0.506903373379768"/>
        </c:manualLayout>
      </c:layout>
      <c:barChart>
        <c:barDir val="col"/>
        <c:grouping val="clustered"/>
        <c:varyColors val="0"/>
        <c:ser>
          <c:idx val="0"/>
          <c:order val="0"/>
          <c:tx>
            <c:strRef>
              <c:f>Sheet1!$B$1</c:f>
              <c:strCache>
                <c:ptCount val="1"/>
                <c:pt idx="0">
                  <c:v>Covered</c:v>
                </c:pt>
              </c:strCache>
            </c:strRef>
          </c:tx>
          <c:spPr>
            <a:solidFill>
              <a:srgbClr val="4600A5"/>
            </a:solidFill>
            <a:ln w="18077">
              <a:noFill/>
            </a:ln>
          </c:spPr>
          <c:invertIfNegative val="0"/>
          <c:cat>
            <c:strRef>
              <c:f>Sheet1!$A$2:$A$6</c:f>
              <c:strCache>
                <c:ptCount val="5"/>
                <c:pt idx="0">
                  <c:v>Access</c:v>
                </c:pt>
                <c:pt idx="1">
                  <c:v>Account details</c:v>
                </c:pt>
                <c:pt idx="2">
                  <c:v>Account list</c:v>
                </c:pt>
                <c:pt idx="3">
                  <c:v>Bpay</c:v>
                </c:pt>
                <c:pt idx="4">
                  <c:v>Export</c:v>
                </c:pt>
              </c:strCache>
            </c:strRef>
          </c:cat>
          <c:val>
            <c:numRef>
              <c:f>Sheet1!$B$2:$B$6</c:f>
              <c:numCache>
                <c:formatCode>General</c:formatCode>
                <c:ptCount val="5"/>
                <c:pt idx="0">
                  <c:v>4.0</c:v>
                </c:pt>
                <c:pt idx="1">
                  <c:v>2.0</c:v>
                </c:pt>
                <c:pt idx="2">
                  <c:v>6.0</c:v>
                </c:pt>
                <c:pt idx="3">
                  <c:v>0.0</c:v>
                </c:pt>
                <c:pt idx="4">
                  <c:v>3.0</c:v>
                </c:pt>
              </c:numCache>
            </c:numRef>
          </c:val>
        </c:ser>
        <c:ser>
          <c:idx val="1"/>
          <c:order val="1"/>
          <c:tx>
            <c:strRef>
              <c:f>Sheet1!$C$1</c:f>
              <c:strCache>
                <c:ptCount val="1"/>
                <c:pt idx="0">
                  <c:v>Covered</c:v>
                </c:pt>
              </c:strCache>
            </c:strRef>
          </c:tx>
          <c:spPr>
            <a:solidFill>
              <a:srgbClr val="008080"/>
            </a:solidFill>
            <a:ln w="18077">
              <a:noFill/>
            </a:ln>
          </c:spPr>
          <c:invertIfNegative val="0"/>
          <c:cat>
            <c:strRef>
              <c:f>Sheet1!$A$2:$A$6</c:f>
              <c:strCache>
                <c:ptCount val="5"/>
                <c:pt idx="0">
                  <c:v>Access</c:v>
                </c:pt>
                <c:pt idx="1">
                  <c:v>Account details</c:v>
                </c:pt>
                <c:pt idx="2">
                  <c:v>Account list</c:v>
                </c:pt>
                <c:pt idx="3">
                  <c:v>Bpay</c:v>
                </c:pt>
                <c:pt idx="4">
                  <c:v>Export</c:v>
                </c:pt>
              </c:strCache>
            </c:strRef>
          </c:cat>
          <c:val>
            <c:numRef>
              <c:f>Sheet1!$C$2:$C$6</c:f>
              <c:numCache>
                <c:formatCode>General</c:formatCode>
                <c:ptCount val="5"/>
                <c:pt idx="0">
                  <c:v>4.0</c:v>
                </c:pt>
                <c:pt idx="1">
                  <c:v>2.0</c:v>
                </c:pt>
                <c:pt idx="2">
                  <c:v>6.0</c:v>
                </c:pt>
                <c:pt idx="3">
                  <c:v>0.0</c:v>
                </c:pt>
                <c:pt idx="4">
                  <c:v>3.0</c:v>
                </c:pt>
              </c:numCache>
            </c:numRef>
          </c:val>
        </c:ser>
        <c:ser>
          <c:idx val="2"/>
          <c:order val="2"/>
          <c:tx>
            <c:strRef>
              <c:f>Sheet1!$D$1</c:f>
              <c:strCache>
                <c:ptCount val="1"/>
                <c:pt idx="0">
                  <c:v>Not covered</c:v>
                </c:pt>
              </c:strCache>
            </c:strRef>
          </c:tx>
          <c:spPr>
            <a:solidFill>
              <a:srgbClr val="FF6600"/>
            </a:solidFill>
            <a:ln w="18077">
              <a:noFill/>
            </a:ln>
          </c:spPr>
          <c:invertIfNegative val="0"/>
          <c:cat>
            <c:strRef>
              <c:f>Sheet1!$A$2:$A$6</c:f>
              <c:strCache>
                <c:ptCount val="5"/>
                <c:pt idx="0">
                  <c:v>Access</c:v>
                </c:pt>
                <c:pt idx="1">
                  <c:v>Account details</c:v>
                </c:pt>
                <c:pt idx="2">
                  <c:v>Account list</c:v>
                </c:pt>
                <c:pt idx="3">
                  <c:v>Bpay</c:v>
                </c:pt>
                <c:pt idx="4">
                  <c:v>Export</c:v>
                </c:pt>
              </c:strCache>
            </c:strRef>
          </c:cat>
          <c:val>
            <c:numRef>
              <c:f>Sheet1!$D$2:$D$6</c:f>
              <c:numCache>
                <c:formatCode>General</c:formatCode>
                <c:ptCount val="5"/>
                <c:pt idx="0">
                  <c:v>1.0</c:v>
                </c:pt>
                <c:pt idx="1">
                  <c:v>5.0</c:v>
                </c:pt>
                <c:pt idx="2">
                  <c:v>2.0</c:v>
                </c:pt>
                <c:pt idx="3">
                  <c:v>0.0</c:v>
                </c:pt>
                <c:pt idx="4">
                  <c:v>1.0</c:v>
                </c:pt>
              </c:numCache>
            </c:numRef>
          </c:val>
        </c:ser>
        <c:dLbls>
          <c:showLegendKey val="0"/>
          <c:showVal val="0"/>
          <c:showCatName val="0"/>
          <c:showSerName val="0"/>
          <c:showPercent val="0"/>
          <c:showBubbleSize val="0"/>
        </c:dLbls>
        <c:gapWidth val="150"/>
        <c:axId val="864770792"/>
        <c:axId val="826099208"/>
      </c:barChart>
      <c:catAx>
        <c:axId val="864770792"/>
        <c:scaling>
          <c:orientation val="minMax"/>
        </c:scaling>
        <c:delete val="0"/>
        <c:axPos val="b"/>
        <c:numFmt formatCode="General" sourceLinked="1"/>
        <c:majorTickMark val="none"/>
        <c:minorTickMark val="none"/>
        <c:tickLblPos val="low"/>
        <c:spPr>
          <a:ln w="2260">
            <a:solidFill>
              <a:schemeClr val="tx1"/>
            </a:solidFill>
            <a:prstDash val="solid"/>
          </a:ln>
        </c:spPr>
        <c:txPr>
          <a:bodyPr rot="0" vert="horz"/>
          <a:lstStyle/>
          <a:p>
            <a:pPr>
              <a:defRPr sz="1139" b="0" i="0" u="none" strike="noStrike" baseline="0">
                <a:solidFill>
                  <a:srgbClr val="000000"/>
                </a:solidFill>
                <a:latin typeface="Arial"/>
                <a:ea typeface="Arial"/>
                <a:cs typeface="Arial"/>
              </a:defRPr>
            </a:pPr>
            <a:endParaRPr lang="en-US"/>
          </a:p>
        </c:txPr>
        <c:crossAx val="826099208"/>
        <c:crosses val="autoZero"/>
        <c:auto val="1"/>
        <c:lblAlgn val="ctr"/>
        <c:lblOffset val="100"/>
        <c:tickLblSkip val="1"/>
        <c:tickMarkSkip val="1"/>
        <c:noMultiLvlLbl val="0"/>
      </c:catAx>
      <c:valAx>
        <c:axId val="826099208"/>
        <c:scaling>
          <c:orientation val="minMax"/>
        </c:scaling>
        <c:delete val="0"/>
        <c:axPos val="l"/>
        <c:majorGridlines>
          <c:spPr>
            <a:ln w="9038">
              <a:solidFill>
                <a:schemeClr val="tx1"/>
              </a:solidFill>
              <a:prstDash val="solid"/>
            </a:ln>
          </c:spPr>
        </c:majorGridlines>
        <c:numFmt formatCode="0" sourceLinked="0"/>
        <c:majorTickMark val="none"/>
        <c:minorTickMark val="none"/>
        <c:tickLblPos val="low"/>
        <c:spPr>
          <a:ln w="2260">
            <a:solidFill>
              <a:srgbClr val="000000"/>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864770792"/>
        <c:crosses val="autoZero"/>
        <c:crossBetween val="between"/>
      </c:valAx>
      <c:spPr>
        <a:solidFill>
          <a:srgbClr val="FFFFFF"/>
        </a:solidFill>
        <a:ln w="18077">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3A355D-D7F4-9647-9136-933E79D48156}" type="datetimeFigureOut">
              <a:rPr lang="en-US" smtClean="0"/>
              <a:t>4/7/12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022ADF-1980-3E4F-82A6-DD0127B1FA6C}" type="slidenum">
              <a:rPr lang="en-US" smtClean="0"/>
              <a:t>‹#›</a:t>
            </a:fld>
            <a:endParaRPr lang="en-US"/>
          </a:p>
        </p:txBody>
      </p:sp>
    </p:spTree>
    <p:extLst>
      <p:ext uri="{BB962C8B-B14F-4D97-AF65-F5344CB8AC3E}">
        <p14:creationId xmlns:p14="http://schemas.microsoft.com/office/powerpoint/2010/main" val="37125004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52B5BBB-F37F-7848-A9C0-B2545CAF3C9C}" type="slidenum">
              <a:rPr lang="en-AU"/>
              <a:pPr eaLnBrk="1" hangingPunct="1"/>
              <a:t>1</a:t>
            </a:fld>
            <a:endParaRPr lang="en-AU"/>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p:cNvSpPr>
            <a:spLocks noGrp="1" noRot="1" noChangeAspect="1" noChangeArrowheads="1"/>
          </p:cNvSpPr>
          <p:nvPr>
            <p:ph type="sldImg"/>
          </p:nvPr>
        </p:nvSpPr>
        <p:spPr>
          <a:solidFill>
            <a:srgbClr val="FFFFFF"/>
          </a:solidFill>
          <a:ln/>
        </p:spPr>
      </p:sp>
      <p:sp>
        <p:nvSpPr>
          <p:cNvPr id="82946"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Reporting metrics that answer these questions</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Pairing metrics with answering these questions gives more context</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
          <p:cNvSpPr>
            <a:spLocks noGrp="1" noRot="1" noChangeAspect="1" noChangeArrowheads="1"/>
          </p:cNvSpPr>
          <p:nvPr>
            <p:ph type="sldImg"/>
          </p:nvPr>
        </p:nvSpPr>
        <p:spPr>
          <a:solidFill>
            <a:srgbClr val="FFFFFF"/>
          </a:solidFill>
          <a:ln/>
        </p:spPr>
      </p:sp>
      <p:sp>
        <p:nvSpPr>
          <p:cNvPr id="84994"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How busy is testing?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This allows the IM to understand if testers need help or if testers can help somewhere else</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Burn up.  Shows the total test to be completed and what remains.</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Stories w/out test cases may mean that the testers are behind in writing test cases or something else.</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1"/>
          <p:cNvSpPr>
            <a:spLocks noGrp="1" noRot="1" noChangeAspect="1" noChangeArrowheads="1"/>
          </p:cNvSpPr>
          <p:nvPr>
            <p:ph type="sldImg"/>
          </p:nvPr>
        </p:nvSpPr>
        <p:spPr>
          <a:solidFill>
            <a:srgbClr val="FFFFFF"/>
          </a:solidFill>
          <a:ln/>
        </p:spPr>
      </p:sp>
      <p:sp>
        <p:nvSpPr>
          <p:cNvPr id="87042"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Severity of defects found.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How bad from a technical perspective.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Defect finder rating.</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Failed tests by functional area</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Priority of defects found.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What order defects should be fixed</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Biz, customer, product manager rating.</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1"/>
          <p:cNvSpPr>
            <a:spLocks noGrp="1" noRot="1" noChangeAspect="1" noChangeArrowheads="1"/>
          </p:cNvSpPr>
          <p:nvPr>
            <p:ph type="sldImg"/>
          </p:nvPr>
        </p:nvSpPr>
        <p:spPr>
          <a:solidFill>
            <a:srgbClr val="FFFFFF"/>
          </a:solidFill>
          <a:ln/>
        </p:spPr>
      </p:sp>
      <p:sp>
        <p:nvSpPr>
          <p:cNvPr id="89090"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Stories bouncing back to development means that something is not right with the acceptance criteria or the dev work.</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Stories without test cases is obvious risk that functionality is not being tested.  </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Rot="1" noChangeAspect="1" noChangeArrowheads="1"/>
          </p:cNvSpPr>
          <p:nvPr>
            <p:ph type="sldImg"/>
          </p:nvPr>
        </p:nvSpPr>
        <p:spPr>
          <a:solidFill>
            <a:srgbClr val="FFFFFF"/>
          </a:solidFill>
          <a:ln/>
        </p:spPr>
      </p:sp>
      <p:sp>
        <p:nvSpPr>
          <p:cNvPr id="91138"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Kind of a burn up for the total project.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By functional area, how many points are in testing now.  </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Rot="1" noChangeAspect="1" noChangeArrowheads="1"/>
          </p:cNvSpPr>
          <p:nvPr>
            <p:ph type="sldImg"/>
          </p:nvPr>
        </p:nvSpPr>
        <p:spPr>
          <a:solidFill>
            <a:srgbClr val="FFFFFF"/>
          </a:solidFill>
          <a:ln/>
        </p:spPr>
      </p:sp>
      <p:sp>
        <p:nvSpPr>
          <p:cNvPr id="93186"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Very subjective</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F15FC29-9863-B04C-8962-B4F096ED465A}" type="slidenum">
              <a:rPr lang="en-AU"/>
              <a:pPr eaLnBrk="1" hangingPunct="1"/>
              <a:t>17</a:t>
            </a:fld>
            <a:endParaRPr lang="en-AU"/>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r>
              <a:rPr lang="en-US" dirty="0" smtClean="0">
                <a:solidFill>
                  <a:srgbClr val="000000"/>
                </a:solidFill>
                <a:latin typeface="Calibri" charset="0"/>
                <a:cs typeface="Calibri" charset="0"/>
                <a:sym typeface="Calibri" charset="0"/>
              </a:rPr>
              <a:t>“Good</a:t>
            </a:r>
            <a:r>
              <a:rPr lang="en-US" baseline="0" dirty="0" smtClean="0">
                <a:solidFill>
                  <a:srgbClr val="000000"/>
                </a:solidFill>
                <a:latin typeface="Calibri" charset="0"/>
                <a:cs typeface="Calibri" charset="0"/>
                <a:sym typeface="Calibri" charset="0"/>
              </a:rPr>
              <a:t>” test automation is good.  “Bad” test automation is worse than none, discuss why.</a:t>
            </a:r>
          </a:p>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marL="496888" eaLnBrk="1" hangingPunct="1">
              <a:spcBef>
                <a:spcPts val="413"/>
              </a:spcBef>
            </a:pPr>
            <a:r>
              <a:rPr lang="en-US" dirty="0" smtClean="0">
                <a:solidFill>
                  <a:srgbClr val="000000"/>
                </a:solidFill>
                <a:latin typeface="Calibri" charset="0"/>
                <a:cs typeface="Calibri" charset="0"/>
                <a:sym typeface="Calibri" charset="0"/>
              </a:rPr>
              <a:t>Regardless</a:t>
            </a:r>
            <a:r>
              <a:rPr lang="en-US" baseline="0" dirty="0" smtClean="0">
                <a:solidFill>
                  <a:srgbClr val="000000"/>
                </a:solidFill>
                <a:latin typeface="Calibri" charset="0"/>
                <a:cs typeface="Calibri" charset="0"/>
                <a:sym typeface="Calibri" charset="0"/>
              </a:rPr>
              <a:t> of methodologies used, shared ownership of quality has always been a hallmark of high quality software delivery.</a:t>
            </a: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r>
              <a:rPr lang="en-US" baseline="0" dirty="0" smtClean="0">
                <a:solidFill>
                  <a:srgbClr val="000000"/>
                </a:solidFill>
                <a:latin typeface="Calibri" charset="0"/>
                <a:cs typeface="Calibri" charset="0"/>
                <a:sym typeface="Calibri" charset="0"/>
              </a:rPr>
              <a:t>Agile approaches attempt to make this shared ownership more explicit</a:t>
            </a:r>
          </a:p>
          <a:p>
            <a:pPr marL="496888" eaLnBrk="1" hangingPunct="1">
              <a:spcBef>
                <a:spcPts val="413"/>
              </a:spcBef>
            </a:pPr>
            <a:endParaRPr lang="en-US" dirty="0" smtClean="0">
              <a:solidFill>
                <a:srgbClr val="000000"/>
              </a:solidFill>
              <a:latin typeface="Calibri" charset="0"/>
              <a:cs typeface="Calibri" charset="0"/>
              <a:sym typeface="Calibri" charset="0"/>
            </a:endParaRPr>
          </a:p>
          <a:p>
            <a:pPr marL="4968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marL="496888" eaLnBrk="1" hangingPunct="1">
              <a:spcBef>
                <a:spcPts val="413"/>
              </a:spcBef>
            </a:pPr>
            <a:r>
              <a:rPr lang="en-US" dirty="0" smtClean="0">
                <a:solidFill>
                  <a:srgbClr val="000000"/>
                </a:solidFill>
                <a:latin typeface="Calibri" charset="0"/>
                <a:cs typeface="Calibri" charset="0"/>
                <a:sym typeface="Calibri" charset="0"/>
              </a:rPr>
              <a:t>Ron Jeffries states the ideal case succinctly:  “</a:t>
            </a:r>
            <a:r>
              <a:rPr lang="en-US" sz="800" kern="1200" dirty="0" smtClean="0">
                <a:solidFill>
                  <a:schemeClr val="tx1"/>
                </a:solidFill>
                <a:latin typeface="Gill Sans" charset="0"/>
                <a:ea typeface="+mn-ea"/>
                <a:cs typeface="+mn-cs"/>
              </a:rPr>
              <a:t>The best teams have no specialists, only general contributors with special skills.”</a:t>
            </a:r>
          </a:p>
          <a:p>
            <a:pPr marL="496888" eaLnBrk="1" hangingPunct="1">
              <a:spcBef>
                <a:spcPts val="413"/>
              </a:spcBef>
            </a:pPr>
            <a:endParaRPr lang="en-US" sz="800" kern="1200" dirty="0" smtClean="0">
              <a:solidFill>
                <a:schemeClr val="tx1"/>
              </a:solidFill>
              <a:latin typeface="Gill Sans" charset="0"/>
              <a:ea typeface="+mn-ea"/>
              <a:cs typeface="+mn-cs"/>
              <a:sym typeface="Calibri" charset="0"/>
            </a:endParaRPr>
          </a:p>
          <a:p>
            <a:pPr marL="496888" eaLnBrk="1" hangingPunct="1">
              <a:spcBef>
                <a:spcPts val="413"/>
              </a:spcBef>
            </a:pPr>
            <a:r>
              <a:rPr lang="en-US" dirty="0" smtClean="0">
                <a:solidFill>
                  <a:srgbClr val="000000"/>
                </a:solidFill>
                <a:latin typeface="Calibri" charset="0"/>
                <a:cs typeface="Calibri" charset="0"/>
                <a:sym typeface="Calibri" charset="0"/>
              </a:rPr>
              <a:t>It’s still</a:t>
            </a:r>
            <a:r>
              <a:rPr lang="en-US" baseline="0" dirty="0" smtClean="0">
                <a:solidFill>
                  <a:srgbClr val="000000"/>
                </a:solidFill>
                <a:latin typeface="Calibri" charset="0"/>
                <a:cs typeface="Calibri" charset="0"/>
                <a:sym typeface="Calibri" charset="0"/>
              </a:rPr>
              <a:t> quite typical to have roles on a team:  developer, analyst &amp; such.  But the spirit of the whole team approach, and the implication for quality, is that all team members share responsibility for the outcome.  “Quality” is as much the Product Owner’s </a:t>
            </a:r>
            <a:r>
              <a:rPr lang="en-US" baseline="0" dirty="0" err="1" smtClean="0">
                <a:solidFill>
                  <a:srgbClr val="000000"/>
                </a:solidFill>
                <a:latin typeface="Calibri" charset="0"/>
                <a:cs typeface="Calibri" charset="0"/>
                <a:sym typeface="Calibri" charset="0"/>
              </a:rPr>
              <a:t>responsibiility</a:t>
            </a:r>
            <a:r>
              <a:rPr lang="en-US" baseline="0" dirty="0" smtClean="0">
                <a:solidFill>
                  <a:srgbClr val="000000"/>
                </a:solidFill>
                <a:latin typeface="Calibri" charset="0"/>
                <a:cs typeface="Calibri" charset="0"/>
                <a:sym typeface="Calibri" charset="0"/>
              </a:rPr>
              <a:t> as it is the QA’s</a:t>
            </a: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382CC54-88A2-5D4C-B2A8-0CBC9BA31505}" type="slidenum">
              <a:rPr lang="en-AU"/>
              <a:pPr eaLnBrk="1" hangingPunct="1"/>
              <a:t>2</a:t>
            </a:fld>
            <a:endParaRPr lang="en-AU"/>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marL="496888" eaLnBrk="1" hangingPunct="1">
              <a:spcBef>
                <a:spcPts val="413"/>
              </a:spcBef>
            </a:pPr>
            <a:r>
              <a:rPr lang="en-US" dirty="0" smtClean="0">
                <a:solidFill>
                  <a:srgbClr val="000000"/>
                </a:solidFill>
                <a:latin typeface="Calibri" charset="0"/>
                <a:cs typeface="Calibri" charset="0"/>
                <a:sym typeface="Calibri" charset="0"/>
              </a:rPr>
              <a:t>Feedback in</a:t>
            </a:r>
            <a:r>
              <a:rPr lang="en-US" baseline="0" dirty="0" smtClean="0">
                <a:solidFill>
                  <a:srgbClr val="000000"/>
                </a:solidFill>
                <a:latin typeface="Calibri" charset="0"/>
                <a:cs typeface="Calibri" charset="0"/>
                <a:sym typeface="Calibri" charset="0"/>
              </a:rPr>
              <a:t> the form of automated tests</a:t>
            </a:r>
          </a:p>
          <a:p>
            <a:pPr marL="496888" eaLnBrk="1" hangingPunct="1">
              <a:spcBef>
                <a:spcPts val="413"/>
              </a:spcBef>
            </a:pPr>
            <a:endParaRPr lang="en-US" dirty="0" smtClean="0">
              <a:solidFill>
                <a:srgbClr val="000000"/>
              </a:solidFill>
              <a:latin typeface="Calibri" charset="0"/>
              <a:cs typeface="Calibri" charset="0"/>
              <a:sym typeface="Calibri" charset="0"/>
            </a:endParaRPr>
          </a:p>
          <a:p>
            <a:pPr marL="496888" eaLnBrk="1" hangingPunct="1">
              <a:spcBef>
                <a:spcPts val="413"/>
              </a:spcBef>
            </a:pPr>
            <a:endParaRPr lang="en-US" dirty="0" smtClean="0">
              <a:solidFill>
                <a:srgbClr val="000000"/>
              </a:solidFill>
              <a:latin typeface="Calibri" charset="0"/>
              <a:cs typeface="Calibri" charset="0"/>
              <a:sym typeface="Calibri" charset="0"/>
            </a:endParaRPr>
          </a:p>
          <a:p>
            <a:pPr marL="496888" eaLnBrk="1" hangingPunct="1">
              <a:spcBef>
                <a:spcPts val="413"/>
              </a:spcBef>
            </a:pPr>
            <a:r>
              <a:rPr lang="en-US" dirty="0" smtClean="0">
                <a:solidFill>
                  <a:srgbClr val="000000"/>
                </a:solidFill>
                <a:latin typeface="Calibri" charset="0"/>
                <a:cs typeface="Calibri" charset="0"/>
                <a:sym typeface="Calibri" charset="0"/>
              </a:rPr>
              <a:t>Testing</a:t>
            </a:r>
            <a:r>
              <a:rPr lang="en-US" baseline="0" dirty="0" smtClean="0">
                <a:solidFill>
                  <a:srgbClr val="000000"/>
                </a:solidFill>
                <a:latin typeface="Calibri" charset="0"/>
                <a:cs typeface="Calibri" charset="0"/>
                <a:sym typeface="Calibri" charset="0"/>
              </a:rPr>
              <a:t> is not a phase, it’s an ongoing, iterative activity</a:t>
            </a: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marL="496888" eaLnBrk="1" hangingPunct="1">
              <a:spcBef>
                <a:spcPts val="413"/>
              </a:spcBef>
            </a:pPr>
            <a:r>
              <a:rPr lang="en-US" dirty="0" smtClean="0">
                <a:solidFill>
                  <a:srgbClr val="000000"/>
                </a:solidFill>
                <a:latin typeface="Calibri" charset="0"/>
                <a:cs typeface="Calibri" charset="0"/>
                <a:sym typeface="Calibri" charset="0"/>
              </a:rPr>
              <a:t>Test early and often</a:t>
            </a:r>
          </a:p>
          <a:p>
            <a:pPr marL="496888" eaLnBrk="1" hangingPunct="1">
              <a:spcBef>
                <a:spcPts val="413"/>
              </a:spcBef>
            </a:pPr>
            <a:endParaRPr lang="en-US" dirty="0" smtClean="0">
              <a:solidFill>
                <a:srgbClr val="000000"/>
              </a:solidFill>
              <a:latin typeface="Calibri" charset="0"/>
              <a:cs typeface="Calibri" charset="0"/>
              <a:sym typeface="Calibri" charset="0"/>
            </a:endParaRPr>
          </a:p>
          <a:p>
            <a:pPr marL="496888" eaLnBrk="1" hangingPunct="1">
              <a:spcBef>
                <a:spcPts val="413"/>
              </a:spcBef>
            </a:pPr>
            <a:r>
              <a:rPr lang="en-US" dirty="0" smtClean="0">
                <a:solidFill>
                  <a:srgbClr val="000000"/>
                </a:solidFill>
                <a:latin typeface="Calibri" charset="0"/>
                <a:cs typeface="Calibri" charset="0"/>
                <a:sym typeface="Calibri" charset="0"/>
              </a:rPr>
              <a:t>Before you even begin to build, you know how you’re going</a:t>
            </a:r>
            <a:r>
              <a:rPr lang="en-US" baseline="0" dirty="0" smtClean="0">
                <a:solidFill>
                  <a:srgbClr val="000000"/>
                </a:solidFill>
                <a:latin typeface="Calibri" charset="0"/>
                <a:cs typeface="Calibri" charset="0"/>
                <a:sym typeface="Calibri" charset="0"/>
              </a:rPr>
              <a:t> to test (Acceptance Tests)</a:t>
            </a: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r>
              <a:rPr lang="en-US" baseline="0" dirty="0" smtClean="0">
                <a:solidFill>
                  <a:srgbClr val="000000"/>
                </a:solidFill>
                <a:latin typeface="Calibri" charset="0"/>
                <a:cs typeface="Calibri" charset="0"/>
                <a:sym typeface="Calibri" charset="0"/>
              </a:rPr>
              <a:t>Building quality in (Acceptance Tests, Unit Tests)</a:t>
            </a: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r>
              <a:rPr lang="en-US" baseline="0" dirty="0" smtClean="0">
                <a:solidFill>
                  <a:srgbClr val="000000"/>
                </a:solidFill>
                <a:latin typeface="Calibri" charset="0"/>
                <a:cs typeface="Calibri" charset="0"/>
                <a:sym typeface="Calibri" charset="0"/>
              </a:rPr>
              <a:t>Deming’s 14 points? http://</a:t>
            </a:r>
            <a:r>
              <a:rPr lang="en-US" baseline="0" dirty="0" err="1" smtClean="0">
                <a:solidFill>
                  <a:srgbClr val="000000"/>
                </a:solidFill>
                <a:latin typeface="Calibri" charset="0"/>
                <a:cs typeface="Calibri" charset="0"/>
                <a:sym typeface="Calibri" charset="0"/>
              </a:rPr>
              <a:t>www.ifm.eng.cam.ac.uk</a:t>
            </a:r>
            <a:r>
              <a:rPr lang="en-US" baseline="0" dirty="0" smtClean="0">
                <a:solidFill>
                  <a:srgbClr val="000000"/>
                </a:solidFill>
                <a:latin typeface="Calibri" charset="0"/>
                <a:cs typeface="Calibri" charset="0"/>
                <a:sym typeface="Calibri" charset="0"/>
              </a:rPr>
              <a:t>/</a:t>
            </a:r>
            <a:r>
              <a:rPr lang="en-US" baseline="0" dirty="0" err="1" smtClean="0">
                <a:solidFill>
                  <a:srgbClr val="000000"/>
                </a:solidFill>
                <a:latin typeface="Calibri" charset="0"/>
                <a:cs typeface="Calibri" charset="0"/>
                <a:sym typeface="Calibri" charset="0"/>
              </a:rPr>
              <a:t>dstools</a:t>
            </a:r>
            <a:r>
              <a:rPr lang="en-US" baseline="0" dirty="0" smtClean="0">
                <a:solidFill>
                  <a:srgbClr val="000000"/>
                </a:solidFill>
                <a:latin typeface="Calibri" charset="0"/>
                <a:cs typeface="Calibri" charset="0"/>
                <a:sym typeface="Calibri" charset="0"/>
              </a:rPr>
              <a:t>/process/</a:t>
            </a:r>
            <a:r>
              <a:rPr lang="en-US" baseline="0" dirty="0" err="1" smtClean="0">
                <a:solidFill>
                  <a:srgbClr val="000000"/>
                </a:solidFill>
                <a:latin typeface="Calibri" charset="0"/>
                <a:cs typeface="Calibri" charset="0"/>
                <a:sym typeface="Calibri" charset="0"/>
              </a:rPr>
              <a:t>deming.html</a:t>
            </a:r>
            <a:endParaRPr lang="en-US" baseline="0" dirty="0" smtClean="0">
              <a:solidFill>
                <a:srgbClr val="000000"/>
              </a:solidFill>
              <a:latin typeface="Calibri" charset="0"/>
              <a:cs typeface="Calibri" charset="0"/>
              <a:sym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marL="4968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marL="496888" eaLnBrk="1" hangingPunct="1">
              <a:spcBef>
                <a:spcPts val="413"/>
              </a:spcBef>
            </a:pPr>
            <a:r>
              <a:rPr lang="en-US" dirty="0" smtClean="0">
                <a:solidFill>
                  <a:srgbClr val="000000"/>
                </a:solidFill>
                <a:latin typeface="Calibri" charset="0"/>
                <a:cs typeface="Calibri" charset="0"/>
                <a:sym typeface="Calibri" charset="0"/>
              </a:rPr>
              <a:t>Caveat:</a:t>
            </a:r>
            <a:r>
              <a:rPr lang="en-US" baseline="0" dirty="0" smtClean="0">
                <a:solidFill>
                  <a:srgbClr val="000000"/>
                </a:solidFill>
                <a:latin typeface="Calibri" charset="0"/>
                <a:cs typeface="Calibri" charset="0"/>
                <a:sym typeface="Calibri" charset="0"/>
              </a:rPr>
              <a:t>  You do want broad coverage of your application at a basic level</a:t>
            </a: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r>
              <a:rPr lang="en-US" baseline="0" dirty="0" smtClean="0">
                <a:solidFill>
                  <a:srgbClr val="000000"/>
                </a:solidFill>
                <a:latin typeface="Calibri" charset="0"/>
                <a:cs typeface="Calibri" charset="0"/>
                <a:sym typeface="Calibri" charset="0"/>
              </a:rPr>
              <a:t>But… cover the high risk areas more as you make tradeoffs around where to spend your test effort</a:t>
            </a:r>
          </a:p>
          <a:p>
            <a:pPr marL="496888" eaLnBrk="1" hangingPunct="1">
              <a:spcBef>
                <a:spcPts val="413"/>
              </a:spcBef>
            </a:pPr>
            <a:endParaRPr lang="en-US" dirty="0" smtClean="0">
              <a:solidFill>
                <a:srgbClr val="000000"/>
              </a:solidFill>
              <a:latin typeface="Calibri" charset="0"/>
              <a:cs typeface="Calibri" charset="0"/>
              <a:sym typeface="Calibri" charset="0"/>
            </a:endParaRPr>
          </a:p>
          <a:p>
            <a:pPr marL="496888" eaLnBrk="1" hangingPunct="1">
              <a:spcBef>
                <a:spcPts val="413"/>
              </a:spcBef>
            </a:pPr>
            <a:r>
              <a:rPr lang="en-US" dirty="0" smtClean="0">
                <a:solidFill>
                  <a:srgbClr val="000000"/>
                </a:solidFill>
                <a:latin typeface="Calibri" charset="0"/>
                <a:cs typeface="Calibri" charset="0"/>
                <a:sym typeface="Calibri" charset="0"/>
              </a:rPr>
              <a:t>Test</a:t>
            </a:r>
            <a:r>
              <a:rPr lang="en-US" baseline="0" dirty="0" smtClean="0">
                <a:solidFill>
                  <a:srgbClr val="000000"/>
                </a:solidFill>
                <a:latin typeface="Calibri" charset="0"/>
                <a:cs typeface="Calibri" charset="0"/>
                <a:sym typeface="Calibri" charset="0"/>
              </a:rPr>
              <a:t> for value, not ease: A common trap is to have very high coverage for functionality that’s particularly easy to test.</a:t>
            </a: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endParaRPr lang="en-US" dirty="0" smtClean="0">
              <a:solidFill>
                <a:srgbClr val="000000"/>
              </a:solidFill>
              <a:latin typeface="Calibri" charset="0"/>
              <a:cs typeface="Calibri" charset="0"/>
              <a:sym typeface="Calibri" charset="0"/>
            </a:endParaRPr>
          </a:p>
          <a:p>
            <a:pPr marL="4968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0D1050D-659B-6C4D-AE96-4B5F7C0F49B6}" type="slidenum">
              <a:rPr lang="en-AU"/>
              <a:pPr eaLnBrk="1" hangingPunct="1"/>
              <a:t>31</a:t>
            </a:fld>
            <a:endParaRPr lang="en-AU"/>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1014D74-C7BB-3649-816E-5010EBFA5F25}" type="slidenum">
              <a:rPr lang="en-AU"/>
              <a:pPr eaLnBrk="1" hangingPunct="1"/>
              <a:t>32</a:t>
            </a:fld>
            <a:endParaRPr lang="en-AU"/>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Why?</a:t>
            </a:r>
          </a:p>
          <a:p>
            <a:pPr algn="l">
              <a:buNone/>
            </a:pPr>
            <a:r>
              <a:rPr lang="en-US" sz="1200" dirty="0" smtClean="0"/>
              <a:t>“The key is to automate absolutely everything and run the process so often that integration errors are found quickly.” </a:t>
            </a:r>
            <a:r>
              <a:rPr lang="en-US" sz="1200" baseline="0" dirty="0" smtClean="0"/>
              <a:t> -- </a:t>
            </a:r>
            <a:r>
              <a:rPr lang="en-US" sz="1200" i="1" dirty="0" smtClean="0">
                <a:solidFill>
                  <a:schemeClr val="bg2">
                    <a:lumMod val="75000"/>
                  </a:schemeClr>
                </a:solidFill>
              </a:rPr>
              <a:t>Martin Fowler</a:t>
            </a:r>
            <a:r>
              <a:rPr lang="en-US" sz="1200" i="1" baseline="0" dirty="0" smtClean="0">
                <a:solidFill>
                  <a:schemeClr val="bg2">
                    <a:lumMod val="75000"/>
                  </a:schemeClr>
                </a:solidFill>
              </a:rPr>
              <a:t> (</a:t>
            </a:r>
            <a:r>
              <a:rPr lang="en-US" sz="1000" i="1" dirty="0" smtClean="0">
                <a:solidFill>
                  <a:srgbClr val="606060"/>
                </a:solidFill>
              </a:rPr>
              <a:t>http://</a:t>
            </a:r>
            <a:r>
              <a:rPr lang="en-US" sz="1000" i="1" dirty="0" err="1" smtClean="0">
                <a:solidFill>
                  <a:srgbClr val="606060"/>
                </a:solidFill>
              </a:rPr>
              <a:t>martinfowler.com</a:t>
            </a:r>
            <a:r>
              <a:rPr lang="en-US" sz="1000" i="1" dirty="0" smtClean="0">
                <a:solidFill>
                  <a:srgbClr val="606060"/>
                </a:solidFill>
              </a:rPr>
              <a:t>/articles/</a:t>
            </a:r>
            <a:r>
              <a:rPr lang="en-US" sz="1000" i="1" dirty="0" err="1" smtClean="0">
                <a:solidFill>
                  <a:srgbClr val="606060"/>
                </a:solidFill>
              </a:rPr>
              <a:t>originalContinuousIntegration.html</a:t>
            </a:r>
            <a:r>
              <a:rPr lang="en-US" sz="1200" i="0" dirty="0" smtClean="0">
                <a:solidFill>
                  <a:schemeClr val="tx1"/>
                </a:solidFill>
              </a:rPr>
              <a:t>)</a:t>
            </a:r>
          </a:p>
          <a:p>
            <a:pPr algn="l">
              <a:buNone/>
            </a:pPr>
            <a:endParaRPr lang="en-US" sz="1200" i="0" dirty="0" smtClean="0">
              <a:solidFill>
                <a:schemeClr val="tx1"/>
              </a:solidFill>
            </a:endParaRPr>
          </a:p>
          <a:p>
            <a:pPr lvl="0">
              <a:buNone/>
            </a:pPr>
            <a:r>
              <a:rPr lang="en-US" sz="1000" b="1" kern="0" dirty="0" smtClean="0"/>
              <a:t>The Build: </a:t>
            </a:r>
            <a:r>
              <a:rPr lang="en-US" sz="1000" b="1" dirty="0" smtClean="0"/>
              <a:t>Backbone of Agile Development Process</a:t>
            </a:r>
            <a:endParaRPr lang="en-US" sz="1000" dirty="0" smtClean="0"/>
          </a:p>
          <a:p>
            <a:r>
              <a:rPr lang="en-US" sz="1000" dirty="0" smtClean="0"/>
              <a:t>Drives agile process</a:t>
            </a:r>
          </a:p>
          <a:p>
            <a:r>
              <a:rPr lang="en-US" sz="1000" dirty="0" smtClean="0"/>
              <a:t>Leads to quick feedback</a:t>
            </a:r>
          </a:p>
          <a:p>
            <a:r>
              <a:rPr lang="en-US" sz="1000" dirty="0" smtClean="0"/>
              <a:t>Based on automation</a:t>
            </a:r>
          </a:p>
          <a:p>
            <a:r>
              <a:rPr lang="en-US" sz="1000" dirty="0" smtClean="0"/>
              <a:t>Adds rigor</a:t>
            </a:r>
          </a:p>
          <a:p>
            <a:r>
              <a:rPr lang="en-US" sz="1000" dirty="0" smtClean="0"/>
              <a:t>Reduces waste</a:t>
            </a:r>
          </a:p>
          <a:p>
            <a:r>
              <a:rPr lang="en-US" sz="1000" dirty="0" smtClean="0"/>
              <a:t>Creates a path to production</a:t>
            </a:r>
          </a:p>
          <a:p>
            <a:endParaRPr lang="en-US" sz="1000" dirty="0" smtClean="0"/>
          </a:p>
          <a:p>
            <a:pPr lvl="0" eaLnBrk="0" hangingPunct="0">
              <a:buNone/>
            </a:pPr>
            <a:r>
              <a:rPr lang="en-US" sz="1000" b="1" kern="0" dirty="0" smtClean="0">
                <a:solidFill>
                  <a:schemeClr val="tx1"/>
                </a:solidFill>
                <a:latin typeface="Gill Sans" pitchFamily="-108" charset="0"/>
                <a:ea typeface="ＭＳ Ｐゴシック" pitchFamily="-108" charset="-128"/>
                <a:cs typeface="+mn-cs"/>
              </a:rPr>
              <a:t>Benefits of continuous integration</a:t>
            </a:r>
          </a:p>
          <a:p>
            <a:pPr marL="342900" indent="-342900"/>
            <a:r>
              <a:rPr lang="en-US" sz="1000" dirty="0" smtClean="0"/>
              <a:t>Gives quick feedback on problems</a:t>
            </a:r>
          </a:p>
          <a:p>
            <a:pPr marL="342900" indent="-342900"/>
            <a:r>
              <a:rPr lang="en-US" sz="1000" dirty="0" smtClean="0"/>
              <a:t>Lowers cost of change</a:t>
            </a:r>
          </a:p>
          <a:p>
            <a:pPr marL="342900" indent="-342900"/>
            <a:r>
              <a:rPr lang="en-US" sz="1000" dirty="0" smtClean="0"/>
              <a:t>Gets the most out of automated testing</a:t>
            </a:r>
          </a:p>
          <a:p>
            <a:pPr marL="342900" indent="-342900"/>
            <a:r>
              <a:rPr lang="en-US" sz="1000" dirty="0" smtClean="0"/>
              <a:t>Facilitates whole-team approach</a:t>
            </a:r>
          </a:p>
          <a:p>
            <a:pPr marL="342900" indent="-342900"/>
            <a:r>
              <a:rPr lang="en-US" sz="1000" dirty="0" smtClean="0"/>
              <a:t>Tests builds and deployments using production-like processes</a:t>
            </a:r>
          </a:p>
          <a:p>
            <a:pPr marL="342900" indent="-342900"/>
            <a:r>
              <a:rPr lang="en-US" sz="1000" dirty="0" smtClean="0"/>
              <a:t>Reduces waste caused by manual integration</a:t>
            </a:r>
          </a:p>
          <a:p>
            <a:pPr marL="342900" indent="-342900"/>
            <a:r>
              <a:rPr lang="en-US" sz="1000" dirty="0" smtClean="0"/>
              <a:t>Provides a safety net so we can make changes with confidence</a:t>
            </a:r>
          </a:p>
          <a:p>
            <a:pPr lvl="0" eaLnBrk="0" hangingPunct="0">
              <a:buNone/>
            </a:pPr>
            <a:endParaRPr kumimoji="0" lang="en-US" sz="1000" b="1" i="0" u="none" strike="noStrike" kern="0" cap="none" spc="0" normalizeH="0" baseline="0" noProof="0" dirty="0" smtClean="0">
              <a:ln>
                <a:noFill/>
              </a:ln>
              <a:solidFill>
                <a:srgbClr val="292929"/>
              </a:solidFill>
              <a:effectLst/>
              <a:uLnTx/>
              <a:uFillTx/>
              <a:latin typeface="Gill Sans" pitchFamily="-108" charset="0"/>
              <a:ea typeface="ＭＳ Ｐゴシック" pitchFamily="-108" charset="-128"/>
              <a:cs typeface="+mn-cs"/>
            </a:endParaRPr>
          </a:p>
          <a:p>
            <a:pPr lvl="0" eaLnBrk="0" hangingPunct="0">
              <a:buNone/>
            </a:pPr>
            <a:r>
              <a:rPr lang="en-US" sz="1000" b="1" kern="0" noProof="0" dirty="0" smtClean="0">
                <a:solidFill>
                  <a:schemeClr val="tx1"/>
                </a:solidFill>
                <a:latin typeface="Gill Sans" pitchFamily="-108" charset="0"/>
                <a:ea typeface="ＭＳ Ｐゴシック" pitchFamily="-108" charset="-128"/>
                <a:cs typeface="+mn-cs"/>
              </a:rPr>
              <a:t>Prerequisites</a:t>
            </a:r>
          </a:p>
          <a:p>
            <a:pPr marL="342900" indent="-342900"/>
            <a:r>
              <a:rPr lang="en-US" sz="1000" dirty="0" smtClean="0"/>
              <a:t>Version control system</a:t>
            </a:r>
          </a:p>
          <a:p>
            <a:pPr marL="342900" indent="-342900"/>
            <a:r>
              <a:rPr lang="en-US" sz="1000" dirty="0" smtClean="0"/>
              <a:t>Automated build</a:t>
            </a:r>
          </a:p>
          <a:p>
            <a:pPr marL="342900" indent="-342900"/>
            <a:r>
              <a:rPr lang="en-US" sz="1000" dirty="0" smtClean="0"/>
              <a:t>Agreement of the team</a:t>
            </a:r>
          </a:p>
          <a:p>
            <a:pPr algn="l">
              <a:buNone/>
            </a:pPr>
            <a:endParaRPr lang="en-US" sz="1000" i="0" dirty="0" smtClean="0">
              <a:solidFill>
                <a:srgbClr val="606060"/>
              </a:solidFill>
            </a:endParaRPr>
          </a:p>
          <a:p>
            <a:pPr lvl="0" eaLnBrk="0" hangingPunct="0">
              <a:buNone/>
            </a:pPr>
            <a:r>
              <a:rPr lang="en-US" sz="1000" b="1" kern="0" noProof="0" dirty="0" smtClean="0">
                <a:solidFill>
                  <a:schemeClr val="tx1"/>
                </a:solidFill>
                <a:latin typeface="Gill Sans" pitchFamily="-108" charset="0"/>
                <a:ea typeface="ＭＳ Ｐゴシック" pitchFamily="-108" charset="-128"/>
                <a:cs typeface="+mn-cs"/>
              </a:rPr>
              <a:t>Practices</a:t>
            </a:r>
          </a:p>
          <a:p>
            <a:pPr marL="342900" indent="-342900"/>
            <a:r>
              <a:rPr lang="en-US" sz="1000" dirty="0" smtClean="0"/>
              <a:t>Check in regularly</a:t>
            </a:r>
          </a:p>
          <a:p>
            <a:pPr marL="342900" indent="-342900"/>
            <a:r>
              <a:rPr lang="en-US" sz="1000" dirty="0" smtClean="0"/>
              <a:t>Create comprehensive automated test suite</a:t>
            </a:r>
          </a:p>
          <a:p>
            <a:pPr marL="342900" indent="-342900"/>
            <a:r>
              <a:rPr lang="en-US" sz="1000" dirty="0" smtClean="0"/>
              <a:t>Keep the build and test process short</a:t>
            </a:r>
          </a:p>
          <a:p>
            <a:pPr marL="342900" indent="-342900"/>
            <a:r>
              <a:rPr lang="en-US" sz="1000" dirty="0" smtClean="0"/>
              <a:t>Don’t check in on a broken build</a:t>
            </a:r>
          </a:p>
          <a:p>
            <a:pPr marL="342900" indent="-342900"/>
            <a:r>
              <a:rPr lang="en-US" sz="1000" dirty="0" smtClean="0"/>
              <a:t>Always run all commit tests locally after updating, before committing</a:t>
            </a:r>
          </a:p>
          <a:p>
            <a:pPr marL="342900" indent="-342900"/>
            <a:r>
              <a:rPr lang="en-US" sz="1000" dirty="0" smtClean="0"/>
              <a:t>Never go home on a broken build (but</a:t>
            </a:r>
            <a:r>
              <a:rPr lang="en-US" sz="1000" baseline="0" dirty="0" smtClean="0"/>
              <a:t> be prepared for when someone </a:t>
            </a:r>
            <a:r>
              <a:rPr lang="en-US" sz="1000" i="1" baseline="0" dirty="0" smtClean="0"/>
              <a:t>does</a:t>
            </a:r>
            <a:r>
              <a:rPr lang="en-US" sz="1000" baseline="0" dirty="0" smtClean="0"/>
              <a:t>)</a:t>
            </a:r>
            <a:endParaRPr lang="en-US" sz="1000" dirty="0" smtClean="0"/>
          </a:p>
          <a:p>
            <a:pPr marL="342900" indent="-342900"/>
            <a:r>
              <a:rPr lang="en-US" sz="1000" dirty="0" smtClean="0"/>
              <a:t>Always be prepared to revert to previous revision</a:t>
            </a:r>
          </a:p>
          <a:p>
            <a:pPr marL="342900" indent="-342900"/>
            <a:r>
              <a:rPr lang="en-US" sz="1000" dirty="0" smtClean="0"/>
              <a:t>Don’t comment out failing tests/assertions</a:t>
            </a:r>
          </a:p>
          <a:p>
            <a:pPr marL="342900" indent="-342900"/>
            <a:r>
              <a:rPr lang="en-US" sz="1000" dirty="0" smtClean="0"/>
              <a:t>Test-drive development</a:t>
            </a:r>
          </a:p>
          <a:p>
            <a:pPr marL="342900" indent="-342900"/>
            <a:r>
              <a:rPr lang="en-US" sz="1000" dirty="0" smtClean="0"/>
              <a:t>Other XP practices</a:t>
            </a:r>
          </a:p>
          <a:p>
            <a:pPr marL="342900" indent="-342900"/>
            <a:r>
              <a:rPr lang="en-US" sz="1000" dirty="0" smtClean="0"/>
              <a:t>Fail the build for slow tests,</a:t>
            </a:r>
            <a:r>
              <a:rPr lang="en-US" sz="1000" baseline="0" dirty="0" smtClean="0"/>
              <a:t> </a:t>
            </a:r>
            <a:r>
              <a:rPr lang="en-US" sz="1000" dirty="0" smtClean="0"/>
              <a:t>warnings and code-style breaches</a:t>
            </a:r>
          </a:p>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32A76BF-2988-0A44-8C49-6A76F1FEDBA7}" type="slidenum">
              <a:rPr lang="en-AU"/>
              <a:pPr eaLnBrk="1" hangingPunct="1"/>
              <a:t>3</a:t>
            </a:fld>
            <a:endParaRPr lang="en-AU"/>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000" dirty="0" smtClean="0"/>
          </a:p>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smtClean="0">
                <a:solidFill>
                  <a:srgbClr val="000000"/>
                </a:solidFill>
                <a:latin typeface="Arial" charset="0"/>
                <a:cs typeface="Arial" charset="0"/>
                <a:sym typeface="Arial" charset="0"/>
              </a:rPr>
              <a:t>Agile</a:t>
            </a:r>
            <a:r>
              <a:rPr lang="en-US" b="1" baseline="0" dirty="0" smtClean="0">
                <a:solidFill>
                  <a:srgbClr val="000000"/>
                </a:solidFill>
                <a:latin typeface="Arial" charset="0"/>
                <a:cs typeface="Arial" charset="0"/>
                <a:sym typeface="Arial" charset="0"/>
              </a:rPr>
              <a:t> values</a:t>
            </a:r>
          </a:p>
          <a:p>
            <a:pPr marL="171450" indent="-171450" eaLnBrk="1" hangingPunct="1">
              <a:buFont typeface="Arial"/>
              <a:buChar char="•"/>
            </a:pPr>
            <a:endParaRPr lang="en-US" baseline="0" dirty="0" smtClean="0">
              <a:solidFill>
                <a:srgbClr val="000000"/>
              </a:solidFill>
              <a:latin typeface="Arial" charset="0"/>
              <a:cs typeface="Arial" charset="0"/>
              <a:sym typeface="Arial" charset="0"/>
            </a:endParaRPr>
          </a:p>
          <a:p>
            <a:pPr marL="171450" indent="-171450" eaLnBrk="1" hangingPunct="1">
              <a:buFont typeface="Arial"/>
              <a:buChar char="•"/>
            </a:pPr>
            <a:r>
              <a:rPr lang="en-US" baseline="0" dirty="0" smtClean="0">
                <a:solidFill>
                  <a:srgbClr val="000000"/>
                </a:solidFill>
                <a:latin typeface="Arial" charset="0"/>
                <a:cs typeface="Arial" charset="0"/>
                <a:sym typeface="Arial" charset="0"/>
              </a:rPr>
              <a:t>Communication</a:t>
            </a:r>
          </a:p>
          <a:p>
            <a:pPr marL="171450" indent="-171450" eaLnBrk="1" hangingPunct="1">
              <a:buFont typeface="Arial"/>
              <a:buChar char="•"/>
            </a:pPr>
            <a:r>
              <a:rPr lang="en-US" baseline="0" dirty="0" smtClean="0">
                <a:solidFill>
                  <a:srgbClr val="000000"/>
                </a:solidFill>
                <a:latin typeface="Arial" charset="0"/>
                <a:cs typeface="Arial" charset="0"/>
                <a:sym typeface="Arial" charset="0"/>
              </a:rPr>
              <a:t>Feedback (system, customer, team, process)</a:t>
            </a:r>
          </a:p>
          <a:p>
            <a:pPr marL="171450" indent="-171450" eaLnBrk="1" hangingPunct="1">
              <a:buFont typeface="Arial"/>
              <a:buChar char="•"/>
            </a:pPr>
            <a:r>
              <a:rPr lang="en-US" baseline="0" dirty="0" smtClean="0">
                <a:solidFill>
                  <a:srgbClr val="000000"/>
                </a:solidFill>
                <a:latin typeface="Arial" charset="0"/>
                <a:cs typeface="Arial" charset="0"/>
                <a:sym typeface="Arial" charset="0"/>
              </a:rPr>
              <a:t>Simplicity</a:t>
            </a:r>
          </a:p>
          <a:p>
            <a:pPr marL="171450" indent="-171450" eaLnBrk="1" hangingPunct="1">
              <a:buFont typeface="Arial"/>
              <a:buChar char="•"/>
            </a:pPr>
            <a:r>
              <a:rPr lang="en-US" baseline="0" dirty="0" smtClean="0">
                <a:solidFill>
                  <a:srgbClr val="000000"/>
                </a:solidFill>
                <a:latin typeface="Arial" charset="0"/>
                <a:cs typeface="Arial" charset="0"/>
                <a:sym typeface="Arial" charset="0"/>
              </a:rPr>
              <a:t>Courage</a:t>
            </a:r>
          </a:p>
          <a:p>
            <a:pPr marL="171450" indent="-171450" eaLnBrk="1" hangingPunct="1">
              <a:buFont typeface="Arial"/>
              <a:buChar char="•"/>
            </a:pPr>
            <a:r>
              <a:rPr lang="en-US" baseline="0" dirty="0" smtClean="0">
                <a:solidFill>
                  <a:srgbClr val="000000"/>
                </a:solidFill>
                <a:latin typeface="Arial" charset="0"/>
                <a:cs typeface="Arial" charset="0"/>
                <a:sym typeface="Arial" charset="0"/>
              </a:rPr>
              <a:t>Respect</a:t>
            </a:r>
          </a:p>
          <a:p>
            <a:pPr marL="171450" indent="-171450" eaLnBrk="1" hangingPunct="1">
              <a:buFont typeface="Arial"/>
              <a:buChar char="•"/>
            </a:pPr>
            <a:endParaRPr lang="en-US" baseline="0" dirty="0" smtClean="0">
              <a:solidFill>
                <a:srgbClr val="000000"/>
              </a:solidFill>
              <a:latin typeface="Arial" charset="0"/>
              <a:cs typeface="Arial" charset="0"/>
              <a:sym typeface="Arial" charset="0"/>
            </a:endParaRPr>
          </a:p>
          <a:p>
            <a:pPr marL="0" indent="0" eaLnBrk="1" hangingPunct="1">
              <a:buFont typeface="Arial"/>
              <a:buNone/>
            </a:pPr>
            <a:r>
              <a:rPr lang="en-US" b="1" baseline="0" dirty="0" smtClean="0">
                <a:solidFill>
                  <a:srgbClr val="000000"/>
                </a:solidFill>
                <a:latin typeface="Arial" charset="0"/>
                <a:cs typeface="Arial" charset="0"/>
                <a:sym typeface="Arial" charset="0"/>
              </a:rPr>
              <a:t>Agile principles</a:t>
            </a:r>
          </a:p>
          <a:p>
            <a:pPr marL="0" indent="0" eaLnBrk="1" hangingPunct="1">
              <a:buFont typeface="Arial"/>
              <a:buNone/>
            </a:pPr>
            <a:r>
              <a:rPr lang="en-US" baseline="0" dirty="0" smtClean="0">
                <a:solidFill>
                  <a:srgbClr val="000000"/>
                </a:solidFill>
                <a:latin typeface="Arial" charset="0"/>
                <a:cs typeface="Arial" charset="0"/>
                <a:sym typeface="Arial" charset="0"/>
              </a:rPr>
              <a:t>Working software over…</a:t>
            </a:r>
          </a:p>
          <a:p>
            <a:pPr marL="0" indent="0" eaLnBrk="1" hangingPunct="1">
              <a:buFont typeface="Arial"/>
              <a:buNone/>
            </a:pPr>
            <a:endParaRPr lang="en-US" baseline="0"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This set of questions makes sure that they understand Quality module of Agile Fundamentals. If we incase do this QA module without Agile Fundamentals, then this quiz is mainly to understand their current testing team’s process.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Who is responsible for quality in an Agile team?</a:t>
            </a:r>
          </a:p>
          <a:p>
            <a:pPr marL="304800" indent="-304800">
              <a:spcBef>
                <a:spcPts val="703"/>
              </a:spcBef>
              <a:defRPr/>
            </a:pPr>
            <a:r>
              <a:rPr lang="en-US" dirty="0" smtClean="0"/>
              <a:t>Do QAs and developers need to collaborate?</a:t>
            </a:r>
          </a:p>
          <a:p>
            <a:pPr marL="304800" indent="-304800">
              <a:spcBef>
                <a:spcPts val="703"/>
              </a:spcBef>
              <a:defRPr/>
            </a:pPr>
            <a:r>
              <a:rPr lang="en-US" dirty="0" smtClean="0"/>
              <a:t>When is a story called “Done”?</a:t>
            </a:r>
          </a:p>
          <a:p>
            <a:pPr marL="304800" indent="-304800">
              <a:spcBef>
                <a:spcPts val="703"/>
              </a:spcBef>
              <a:defRPr/>
            </a:pPr>
            <a:r>
              <a:rPr lang="en-US" dirty="0" smtClean="0"/>
              <a:t>When will you raise a defect?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1926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Rot="1" noChangeAspect="1" noChangeArrowheads="1" noTextEdit="1"/>
          </p:cNvSpPr>
          <p:nvPr>
            <p:ph type="sldImg"/>
          </p:nvPr>
        </p:nvSpPr>
        <p:spPr>
          <a:solidFill>
            <a:srgbClr val="FFFFFF"/>
          </a:solidFill>
          <a:ln/>
        </p:spPr>
      </p:sp>
      <p:sp>
        <p:nvSpPr>
          <p:cNvPr id="2457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smtClean="0">
                <a:solidFill>
                  <a:srgbClr val="000000"/>
                </a:solidFill>
                <a:latin typeface="Arial" charset="0"/>
                <a:cs typeface="Arial" charset="0"/>
                <a:sym typeface="Arial" charset="0"/>
              </a:rPr>
              <a:t>Find defects even before checking-in the code.</a:t>
            </a:r>
          </a:p>
          <a:p>
            <a:pPr eaLnBrk="1" hangingPunct="1">
              <a:spcBef>
                <a:spcPts val="425"/>
              </a:spcBef>
            </a:pPr>
            <a:r>
              <a:rPr lang="en-US" smtClean="0">
                <a:solidFill>
                  <a:srgbClr val="000000"/>
                </a:solidFill>
                <a:latin typeface="Arial" charset="0"/>
                <a:cs typeface="Arial" charset="0"/>
                <a:sym typeface="Arial" charset="0"/>
              </a:rPr>
              <a:t>For ex, having unique ids for each object is very important from automation perspective. Easy to do such changes in code base to add unique ids.</a:t>
            </a:r>
          </a:p>
          <a:p>
            <a:pPr eaLnBrk="1" hangingPunct="1">
              <a:spcBef>
                <a:spcPts val="425"/>
              </a:spcBef>
            </a:pPr>
            <a:r>
              <a:rPr lang="en-US" smtClean="0">
                <a:solidFill>
                  <a:srgbClr val="000000"/>
                </a:solidFill>
                <a:latin typeface="Arial" charset="0"/>
                <a:cs typeface="Arial" charset="0"/>
                <a:sym typeface="Arial" charset="0"/>
              </a:rPr>
              <a:t>Though we have testing strategy in place, it is quite possible to miss out some testing types during the initial phase. It is easy to identify such testing types by seeing the application evolving and team will have time to execute those testing types.</a:t>
            </a:r>
          </a:p>
          <a:p>
            <a:pPr eaLnBrk="1" hangingPunct="1">
              <a:spcBef>
                <a:spcPts val="425"/>
              </a:spcBef>
            </a:pPr>
            <a:r>
              <a:rPr lang="en-US" smtClean="0">
                <a:solidFill>
                  <a:srgbClr val="000000"/>
                </a:solidFill>
                <a:latin typeface="Arial" charset="0"/>
                <a:cs typeface="Arial" charset="0"/>
                <a:sym typeface="Arial" charset="0"/>
              </a:rPr>
              <a:t>In general, by pushing testing to the last stage of development cycle, testing team does not get enough time to do any exploratory testing other than executing identified test cases.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a:solidFill>
            <a:srgbClr val="FFFFFF"/>
          </a:solidFill>
          <a:ln/>
        </p:spPr>
      </p:sp>
      <p:sp>
        <p:nvSpPr>
          <p:cNvPr id="2560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The</a:t>
            </a:r>
            <a:r>
              <a:rPr lang="en-US" baseline="0" dirty="0" smtClean="0">
                <a:solidFill>
                  <a:srgbClr val="000000"/>
                </a:solidFill>
                <a:latin typeface="Arial" charset="0"/>
                <a:cs typeface="Arial" charset="0"/>
                <a:sym typeface="Arial" charset="0"/>
              </a:rPr>
              <a:t> Agile QA is not isolated</a:t>
            </a: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a:solidFill>
            <a:srgbClr val="FFFFFF"/>
          </a:solidFill>
          <a:ln/>
        </p:spPr>
      </p:sp>
      <p:sp>
        <p:nvSpPr>
          <p:cNvPr id="2560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The</a:t>
            </a:r>
            <a:r>
              <a:rPr lang="en-US" baseline="0" dirty="0" smtClean="0">
                <a:solidFill>
                  <a:srgbClr val="000000"/>
                </a:solidFill>
                <a:latin typeface="Arial" charset="0"/>
                <a:cs typeface="Arial" charset="0"/>
                <a:sym typeface="Arial" charset="0"/>
              </a:rPr>
              <a:t> Agile QA pairs across the team.</a:t>
            </a:r>
            <a:endParaRPr lang="en-US" dirty="0" smtClean="0">
              <a:solidFill>
                <a:srgbClr val="000000"/>
              </a:solidFill>
              <a:latin typeface="Arial" charset="0"/>
              <a:cs typeface="Arial" charset="0"/>
              <a:sym typeface="Arial" charset="0"/>
            </a:endParaRP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By pairing with BAs, testers understand the domain which helps to identify proper set of test cases.</a:t>
            </a:r>
          </a:p>
          <a:p>
            <a:pPr eaLnBrk="1" hangingPunct="1">
              <a:spcBef>
                <a:spcPts val="425"/>
              </a:spcBef>
            </a:pPr>
            <a:r>
              <a:rPr lang="en-US" dirty="0" smtClean="0">
                <a:solidFill>
                  <a:srgbClr val="000000"/>
                </a:solidFill>
                <a:latin typeface="Arial" charset="0"/>
                <a:cs typeface="Arial" charset="0"/>
                <a:sym typeface="Arial" charset="0"/>
              </a:rPr>
              <a:t>Testers adds more acceptance tests from testing point of view which helps the entire team to understand that piece of functionality better.</a:t>
            </a:r>
          </a:p>
          <a:p>
            <a:pPr eaLnBrk="1" hangingPunct="1">
              <a:spcBef>
                <a:spcPts val="425"/>
              </a:spcBef>
            </a:pPr>
            <a:r>
              <a:rPr lang="en-US" dirty="0" smtClean="0">
                <a:solidFill>
                  <a:srgbClr val="000000"/>
                </a:solidFill>
                <a:latin typeface="Arial" charset="0"/>
                <a:cs typeface="Arial" charset="0"/>
                <a:sym typeface="Arial" charset="0"/>
              </a:rPr>
              <a:t>There was really a good point in one of the testing thread - Pile of acceptance tests does NOT form a regression suite.</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Its very important to understand that testers bring different skill set to the team and developers bring different skill set to the team. As a team, it is better to leverage on different skillset to achieve a common goal. This is very important mindset change for a traditional waterfall model team. Developers should not shy away to pair with testers to write automation and testers should not shy away to leverage developers to write a automation suite which is more easy to maintain.</a:t>
            </a:r>
          </a:p>
          <a:p>
            <a:pPr eaLnBrk="1" hangingPunct="1">
              <a:spcBef>
                <a:spcPts val="425"/>
              </a:spcBef>
            </a:pPr>
            <a:r>
              <a:rPr lang="en-US" dirty="0" err="1" smtClean="0">
                <a:solidFill>
                  <a:srgbClr val="000000"/>
                </a:solidFill>
                <a:latin typeface="Arial" charset="0"/>
                <a:cs typeface="Arial" charset="0"/>
                <a:sym typeface="Arial" charset="0"/>
              </a:rPr>
              <a:t>NHibernate</a:t>
            </a:r>
            <a:r>
              <a:rPr lang="en-US" dirty="0" smtClean="0">
                <a:solidFill>
                  <a:srgbClr val="000000"/>
                </a:solidFill>
                <a:latin typeface="Arial" charset="0"/>
                <a:cs typeface="Arial" charset="0"/>
                <a:sym typeface="Arial" charset="0"/>
              </a:rPr>
              <a:t> example by </a:t>
            </a:r>
            <a:r>
              <a:rPr lang="en-US" dirty="0" err="1" smtClean="0">
                <a:solidFill>
                  <a:srgbClr val="000000"/>
                </a:solidFill>
                <a:latin typeface="Arial" charset="0"/>
                <a:cs typeface="Arial" charset="0"/>
                <a:sym typeface="Arial" charset="0"/>
              </a:rPr>
              <a:t>Harsha</a:t>
            </a:r>
            <a:endParaRPr lang="en-US" dirty="0" smtClean="0">
              <a:solidFill>
                <a:srgbClr val="000000"/>
              </a:solidFill>
              <a:latin typeface="Arial" charset="0"/>
              <a:cs typeface="Arial" charset="0"/>
              <a:sym typeface="Arial" charset="0"/>
            </a:endParaRP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Notes</a:t>
            </a:r>
            <a:r>
              <a:rPr lang="en-US" baseline="0" dirty="0" smtClean="0">
                <a:solidFill>
                  <a:srgbClr val="000000"/>
                </a:solidFill>
                <a:latin typeface="Arial" charset="0"/>
                <a:cs typeface="Arial" charset="0"/>
                <a:sym typeface="Arial" charset="0"/>
              </a:rPr>
              <a:t> about contact with business stakeholders</a:t>
            </a:r>
          </a:p>
          <a:p>
            <a:pPr eaLnBrk="1" hangingPunct="1">
              <a:spcBef>
                <a:spcPts val="425"/>
              </a:spcBef>
            </a:pPr>
            <a:endParaRPr lang="en-US" baseline="0" dirty="0" smtClean="0">
              <a:solidFill>
                <a:srgbClr val="000000"/>
              </a:solidFill>
              <a:latin typeface="Arial" charset="0"/>
              <a:cs typeface="Arial" charset="0"/>
              <a:sym typeface="Arial" charset="0"/>
            </a:endParaRPr>
          </a:p>
          <a:p>
            <a:pPr eaLnBrk="1" hangingPunct="1">
              <a:spcBef>
                <a:spcPts val="425"/>
              </a:spcBef>
            </a:pPr>
            <a:endParaRPr lang="en-US" baseline="0"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Testers can understand end user perspective which helps them to identify/add more test cases (end-to-end)</a:t>
            </a:r>
          </a:p>
          <a:p>
            <a:pPr eaLnBrk="1" hangingPunct="1">
              <a:spcBef>
                <a:spcPts val="425"/>
              </a:spcBef>
            </a:pPr>
            <a:r>
              <a:rPr lang="en-US" dirty="0" smtClean="0">
                <a:solidFill>
                  <a:srgbClr val="000000"/>
                </a:solidFill>
                <a:latin typeface="Arial" charset="0"/>
                <a:cs typeface="Arial" charset="0"/>
                <a:sym typeface="Arial" charset="0"/>
              </a:rPr>
              <a:t>Once testers understand domain, end user perspective, its easy for a tester to take up analyst role if necessary</a:t>
            </a:r>
          </a:p>
          <a:p>
            <a:pPr eaLnBrk="1" hangingPunct="1">
              <a:spcBef>
                <a:spcPts val="425"/>
              </a:spcBef>
            </a:pPr>
            <a:r>
              <a:rPr lang="en-US" dirty="0" smtClean="0">
                <a:solidFill>
                  <a:srgbClr val="000000"/>
                </a:solidFill>
                <a:latin typeface="Arial" charset="0"/>
                <a:cs typeface="Arial" charset="0"/>
                <a:sym typeface="Arial" charset="0"/>
              </a:rPr>
              <a:t>Testers helps customers during UAT phase in terms of assisting, fixing or work-</a:t>
            </a:r>
            <a:r>
              <a:rPr lang="en-US" dirty="0" err="1" smtClean="0">
                <a:solidFill>
                  <a:srgbClr val="000000"/>
                </a:solidFill>
                <a:latin typeface="Arial" charset="0"/>
                <a:cs typeface="Arial" charset="0"/>
                <a:sym typeface="Arial" charset="0"/>
              </a:rPr>
              <a:t>arounds</a:t>
            </a:r>
            <a:r>
              <a:rPr lang="en-US" dirty="0" smtClean="0">
                <a:solidFill>
                  <a:srgbClr val="000000"/>
                </a:solidFill>
                <a:latin typeface="Arial" charset="0"/>
                <a:cs typeface="Arial" charset="0"/>
                <a:sym typeface="Arial" charset="0"/>
              </a:rPr>
              <a:t> when necessary</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a:solidFill>
            <a:srgbClr val="FFFFFF"/>
          </a:solidFill>
          <a:ln/>
        </p:spPr>
      </p:sp>
      <p:sp>
        <p:nvSpPr>
          <p:cNvPr id="2560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By pairing with BA,</a:t>
            </a:r>
          </a:p>
          <a:p>
            <a:pPr eaLnBrk="1" hangingPunct="1">
              <a:spcBef>
                <a:spcPts val="425"/>
              </a:spcBef>
            </a:pPr>
            <a:r>
              <a:rPr lang="en-US" dirty="0" smtClean="0">
                <a:solidFill>
                  <a:srgbClr val="000000"/>
                </a:solidFill>
                <a:latin typeface="Arial" charset="0"/>
                <a:cs typeface="Arial" charset="0"/>
                <a:sym typeface="Arial" charset="0"/>
              </a:rPr>
              <a:t>===============</a:t>
            </a:r>
          </a:p>
          <a:p>
            <a:pPr eaLnBrk="1" hangingPunct="1">
              <a:spcBef>
                <a:spcPts val="425"/>
              </a:spcBef>
            </a:pPr>
            <a:r>
              <a:rPr lang="en-US" dirty="0" smtClean="0">
                <a:solidFill>
                  <a:srgbClr val="000000"/>
                </a:solidFill>
                <a:latin typeface="Arial" charset="0"/>
                <a:cs typeface="Arial" charset="0"/>
                <a:sym typeface="Arial" charset="0"/>
              </a:rPr>
              <a:t>Better domain understanding (story analysis)</a:t>
            </a:r>
          </a:p>
          <a:p>
            <a:pPr eaLnBrk="1" hangingPunct="1">
              <a:spcBef>
                <a:spcPts val="425"/>
              </a:spcBef>
            </a:pPr>
            <a:r>
              <a:rPr lang="en-US" dirty="0" smtClean="0">
                <a:solidFill>
                  <a:srgbClr val="000000"/>
                </a:solidFill>
                <a:latin typeface="Arial" charset="0"/>
                <a:cs typeface="Arial" charset="0"/>
                <a:sym typeface="Arial" charset="0"/>
              </a:rPr>
              <a:t>Better acceptance tests</a:t>
            </a:r>
          </a:p>
          <a:p>
            <a:pPr eaLnBrk="1" hangingPunct="1">
              <a:spcBef>
                <a:spcPts val="425"/>
              </a:spcBef>
            </a:pPr>
            <a:r>
              <a:rPr lang="en-US" dirty="0" smtClean="0">
                <a:solidFill>
                  <a:srgbClr val="000000"/>
                </a:solidFill>
                <a:latin typeface="Arial" charset="0"/>
                <a:cs typeface="Arial" charset="0"/>
                <a:sym typeface="Arial" charset="0"/>
              </a:rPr>
              <a:t>Better end-to-end tests</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By pairing with Developer,</a:t>
            </a:r>
          </a:p>
          <a:p>
            <a:pPr eaLnBrk="1" hangingPunct="1">
              <a:spcBef>
                <a:spcPts val="425"/>
              </a:spcBef>
            </a:pPr>
            <a:r>
              <a:rPr lang="en-US" dirty="0" smtClean="0">
                <a:solidFill>
                  <a:srgbClr val="000000"/>
                </a:solidFill>
                <a:latin typeface="Arial" charset="0"/>
                <a:cs typeface="Arial" charset="0"/>
                <a:sym typeface="Arial" charset="0"/>
              </a:rPr>
              <a:t>====================</a:t>
            </a:r>
          </a:p>
          <a:p>
            <a:pPr eaLnBrk="1" hangingPunct="1">
              <a:spcBef>
                <a:spcPts val="425"/>
              </a:spcBef>
            </a:pPr>
            <a:r>
              <a:rPr lang="en-US" dirty="0" smtClean="0">
                <a:solidFill>
                  <a:srgbClr val="000000"/>
                </a:solidFill>
                <a:latin typeface="Arial" charset="0"/>
                <a:cs typeface="Arial" charset="0"/>
                <a:sym typeface="Arial" charset="0"/>
              </a:rPr>
              <a:t>Write automation suite which is more maintainable</a:t>
            </a:r>
          </a:p>
          <a:p>
            <a:pPr eaLnBrk="1" hangingPunct="1">
              <a:spcBef>
                <a:spcPts val="425"/>
              </a:spcBef>
            </a:pPr>
            <a:r>
              <a:rPr lang="en-US" dirty="0" smtClean="0">
                <a:solidFill>
                  <a:srgbClr val="000000"/>
                </a:solidFill>
                <a:latin typeface="Arial" charset="0"/>
                <a:cs typeface="Arial" charset="0"/>
                <a:sym typeface="Arial" charset="0"/>
              </a:rPr>
              <a:t>Development-environment testing</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By Pairing with Business Stakeholders</a:t>
            </a:r>
          </a:p>
          <a:p>
            <a:pPr eaLnBrk="1" hangingPunct="1">
              <a:spcBef>
                <a:spcPts val="425"/>
              </a:spcBef>
            </a:pPr>
            <a:r>
              <a:rPr lang="en-US" dirty="0" smtClean="0">
                <a:solidFill>
                  <a:srgbClr val="000000"/>
                </a:solidFill>
                <a:latin typeface="Arial" charset="0"/>
                <a:cs typeface="Arial" charset="0"/>
                <a:sym typeface="Arial" charset="0"/>
              </a:rPr>
              <a:t>==============================</a:t>
            </a:r>
          </a:p>
          <a:p>
            <a:pPr eaLnBrk="1" hangingPunct="1">
              <a:spcBef>
                <a:spcPts val="425"/>
              </a:spcBef>
            </a:pPr>
            <a:r>
              <a:rPr lang="en-US" dirty="0" smtClean="0">
                <a:solidFill>
                  <a:srgbClr val="000000"/>
                </a:solidFill>
                <a:latin typeface="Arial" charset="0"/>
                <a:cs typeface="Arial" charset="0"/>
                <a:sym typeface="Arial" charset="0"/>
              </a:rPr>
              <a:t>Understand end user perspective</a:t>
            </a:r>
          </a:p>
          <a:p>
            <a:pPr eaLnBrk="1" hangingPunct="1">
              <a:spcBef>
                <a:spcPts val="425"/>
              </a:spcBef>
            </a:pPr>
            <a:r>
              <a:rPr lang="en-US" dirty="0" smtClean="0">
                <a:solidFill>
                  <a:srgbClr val="000000"/>
                </a:solidFill>
                <a:latin typeface="Arial" charset="0"/>
                <a:cs typeface="Arial" charset="0"/>
                <a:sym typeface="Arial" charset="0"/>
              </a:rPr>
              <a:t>Can switch roles when necessary</a:t>
            </a:r>
          </a:p>
          <a:p>
            <a:pPr eaLnBrk="1" hangingPunct="1">
              <a:spcBef>
                <a:spcPts val="425"/>
              </a:spcBef>
            </a:pPr>
            <a:r>
              <a:rPr lang="en-US" dirty="0" smtClean="0">
                <a:solidFill>
                  <a:srgbClr val="000000"/>
                </a:solidFill>
                <a:latin typeface="Arial" charset="0"/>
                <a:cs typeface="Arial" charset="0"/>
                <a:sym typeface="Arial" charset="0"/>
              </a:rPr>
              <a:t>Helps during UAT</a:t>
            </a:r>
          </a:p>
          <a:p>
            <a:pPr eaLnBrk="1" hangingPunct="1">
              <a:spcBef>
                <a:spcPts val="425"/>
              </a:spcBef>
            </a:pPr>
            <a:r>
              <a:rPr lang="en-US" dirty="0" smtClean="0">
                <a:solidFill>
                  <a:srgbClr val="000000"/>
                </a:solidFill>
                <a:latin typeface="Arial" charset="0"/>
                <a:cs typeface="Arial" charset="0"/>
                <a:sym typeface="Arial" charset="0"/>
              </a:rPr>
              <a:t>Identify end-to-end scenarios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a:solidFill>
            <a:srgbClr val="FFFFFF"/>
          </a:solidFill>
          <a:ln/>
        </p:spPr>
      </p:sp>
      <p:sp>
        <p:nvSpPr>
          <p:cNvPr id="2560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By pairing with BA,</a:t>
            </a:r>
          </a:p>
          <a:p>
            <a:pPr eaLnBrk="1" hangingPunct="1">
              <a:spcBef>
                <a:spcPts val="425"/>
              </a:spcBef>
            </a:pPr>
            <a:r>
              <a:rPr lang="en-US" dirty="0" smtClean="0">
                <a:solidFill>
                  <a:srgbClr val="000000"/>
                </a:solidFill>
                <a:latin typeface="Arial" charset="0"/>
                <a:cs typeface="Arial" charset="0"/>
                <a:sym typeface="Arial" charset="0"/>
              </a:rPr>
              <a:t>===============</a:t>
            </a:r>
          </a:p>
          <a:p>
            <a:pPr eaLnBrk="1" hangingPunct="1">
              <a:spcBef>
                <a:spcPts val="425"/>
              </a:spcBef>
            </a:pPr>
            <a:r>
              <a:rPr lang="en-US" dirty="0" smtClean="0">
                <a:solidFill>
                  <a:srgbClr val="000000"/>
                </a:solidFill>
                <a:latin typeface="Arial" charset="0"/>
                <a:cs typeface="Arial" charset="0"/>
                <a:sym typeface="Arial" charset="0"/>
              </a:rPr>
              <a:t>Better domain understanding (story analysis)</a:t>
            </a:r>
          </a:p>
          <a:p>
            <a:pPr eaLnBrk="1" hangingPunct="1">
              <a:spcBef>
                <a:spcPts val="425"/>
              </a:spcBef>
            </a:pPr>
            <a:r>
              <a:rPr lang="en-US" dirty="0" smtClean="0">
                <a:solidFill>
                  <a:srgbClr val="000000"/>
                </a:solidFill>
                <a:latin typeface="Arial" charset="0"/>
                <a:cs typeface="Arial" charset="0"/>
                <a:sym typeface="Arial" charset="0"/>
              </a:rPr>
              <a:t>Better acceptance tests</a:t>
            </a:r>
          </a:p>
          <a:p>
            <a:pPr eaLnBrk="1" hangingPunct="1">
              <a:spcBef>
                <a:spcPts val="425"/>
              </a:spcBef>
            </a:pPr>
            <a:r>
              <a:rPr lang="en-US" dirty="0" smtClean="0">
                <a:solidFill>
                  <a:srgbClr val="000000"/>
                </a:solidFill>
                <a:latin typeface="Arial" charset="0"/>
                <a:cs typeface="Arial" charset="0"/>
                <a:sym typeface="Arial" charset="0"/>
              </a:rPr>
              <a:t>Better end-to-end tests</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By pairing with Developer,</a:t>
            </a:r>
          </a:p>
          <a:p>
            <a:pPr eaLnBrk="1" hangingPunct="1">
              <a:spcBef>
                <a:spcPts val="425"/>
              </a:spcBef>
            </a:pPr>
            <a:r>
              <a:rPr lang="en-US" dirty="0" smtClean="0">
                <a:solidFill>
                  <a:srgbClr val="000000"/>
                </a:solidFill>
                <a:latin typeface="Arial" charset="0"/>
                <a:cs typeface="Arial" charset="0"/>
                <a:sym typeface="Arial" charset="0"/>
              </a:rPr>
              <a:t>====================</a:t>
            </a:r>
          </a:p>
          <a:p>
            <a:pPr eaLnBrk="1" hangingPunct="1">
              <a:spcBef>
                <a:spcPts val="425"/>
              </a:spcBef>
            </a:pPr>
            <a:r>
              <a:rPr lang="en-US" dirty="0" smtClean="0">
                <a:solidFill>
                  <a:srgbClr val="000000"/>
                </a:solidFill>
                <a:latin typeface="Arial" charset="0"/>
                <a:cs typeface="Arial" charset="0"/>
                <a:sym typeface="Arial" charset="0"/>
              </a:rPr>
              <a:t>Write automation suite which is more maintainable</a:t>
            </a:r>
          </a:p>
          <a:p>
            <a:pPr eaLnBrk="1" hangingPunct="1">
              <a:spcBef>
                <a:spcPts val="425"/>
              </a:spcBef>
            </a:pPr>
            <a:r>
              <a:rPr lang="en-US" dirty="0" smtClean="0">
                <a:solidFill>
                  <a:srgbClr val="000000"/>
                </a:solidFill>
                <a:latin typeface="Arial" charset="0"/>
                <a:cs typeface="Arial" charset="0"/>
                <a:sym typeface="Arial" charset="0"/>
              </a:rPr>
              <a:t>Development-environment testing</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By Pairing with Business Stakeholders</a:t>
            </a:r>
          </a:p>
          <a:p>
            <a:pPr eaLnBrk="1" hangingPunct="1">
              <a:spcBef>
                <a:spcPts val="425"/>
              </a:spcBef>
            </a:pPr>
            <a:r>
              <a:rPr lang="en-US" dirty="0" smtClean="0">
                <a:solidFill>
                  <a:srgbClr val="000000"/>
                </a:solidFill>
                <a:latin typeface="Arial" charset="0"/>
                <a:cs typeface="Arial" charset="0"/>
                <a:sym typeface="Arial" charset="0"/>
              </a:rPr>
              <a:t>==============================</a:t>
            </a:r>
          </a:p>
          <a:p>
            <a:pPr eaLnBrk="1" hangingPunct="1">
              <a:spcBef>
                <a:spcPts val="425"/>
              </a:spcBef>
            </a:pPr>
            <a:r>
              <a:rPr lang="en-US" dirty="0" smtClean="0">
                <a:solidFill>
                  <a:srgbClr val="000000"/>
                </a:solidFill>
                <a:latin typeface="Arial" charset="0"/>
                <a:cs typeface="Arial" charset="0"/>
                <a:sym typeface="Arial" charset="0"/>
              </a:rPr>
              <a:t>Understand end user perspective</a:t>
            </a:r>
          </a:p>
          <a:p>
            <a:pPr eaLnBrk="1" hangingPunct="1">
              <a:spcBef>
                <a:spcPts val="425"/>
              </a:spcBef>
            </a:pPr>
            <a:r>
              <a:rPr lang="en-US" dirty="0" smtClean="0">
                <a:solidFill>
                  <a:srgbClr val="000000"/>
                </a:solidFill>
                <a:latin typeface="Arial" charset="0"/>
                <a:cs typeface="Arial" charset="0"/>
                <a:sym typeface="Arial" charset="0"/>
              </a:rPr>
              <a:t>Can switch roles when necessary</a:t>
            </a:r>
          </a:p>
          <a:p>
            <a:pPr eaLnBrk="1" hangingPunct="1">
              <a:spcBef>
                <a:spcPts val="425"/>
              </a:spcBef>
            </a:pPr>
            <a:r>
              <a:rPr lang="en-US" dirty="0" smtClean="0">
                <a:solidFill>
                  <a:srgbClr val="000000"/>
                </a:solidFill>
                <a:latin typeface="Arial" charset="0"/>
                <a:cs typeface="Arial" charset="0"/>
                <a:sym typeface="Arial" charset="0"/>
              </a:rPr>
              <a:t>Helps during UAT</a:t>
            </a:r>
          </a:p>
          <a:p>
            <a:pPr eaLnBrk="1" hangingPunct="1">
              <a:spcBef>
                <a:spcPts val="425"/>
              </a:spcBef>
            </a:pPr>
            <a:r>
              <a:rPr lang="en-US" dirty="0" smtClean="0">
                <a:solidFill>
                  <a:srgbClr val="000000"/>
                </a:solidFill>
                <a:latin typeface="Arial" charset="0"/>
                <a:cs typeface="Arial" charset="0"/>
                <a:sym typeface="Arial" charset="0"/>
              </a:rPr>
              <a:t>Identify end-to-end scenarios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F722DC0-BFC2-F04F-BA95-AD9838F7FA3E}" type="slidenum">
              <a:rPr lang="en-AU"/>
              <a:pPr eaLnBrk="1" hangingPunct="1"/>
              <a:t>4</a:t>
            </a:fld>
            <a:endParaRPr lang="en-AU"/>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Rot="1" noChangeAspect="1" noChangeArrowheads="1" noTextEdit="1"/>
          </p:cNvSpPr>
          <p:nvPr>
            <p:ph type="sldImg"/>
          </p:nvPr>
        </p:nvSpPr>
        <p:spPr>
          <a:solidFill>
            <a:srgbClr val="FFFFFF"/>
          </a:solidFill>
          <a:ln/>
        </p:spPr>
      </p:sp>
      <p:sp>
        <p:nvSpPr>
          <p:cNvPr id="2662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Bug triage </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“Streetlight</a:t>
            </a:r>
            <a:r>
              <a:rPr lang="en-US" baseline="0" dirty="0" smtClean="0">
                <a:solidFill>
                  <a:srgbClr val="000000"/>
                </a:solidFill>
                <a:latin typeface="Arial" charset="0"/>
                <a:cs typeface="Arial" charset="0"/>
                <a:sym typeface="Arial" charset="0"/>
              </a:rPr>
              <a:t> vs. stoplight” analogy – illuminate the landscape vs. control the traffic (QA doesn’t make go/no-go call)</a:t>
            </a:r>
          </a:p>
          <a:p>
            <a:pPr eaLnBrk="1" hangingPunct="1">
              <a:spcBef>
                <a:spcPts val="425"/>
              </a:spcBef>
            </a:pPr>
            <a:endParaRPr lang="en-US" baseline="0" dirty="0" smtClean="0">
              <a:solidFill>
                <a:srgbClr val="000000"/>
              </a:solidFill>
              <a:latin typeface="Arial" charset="0"/>
              <a:cs typeface="Arial" charset="0"/>
              <a:sym typeface="Arial" charset="0"/>
            </a:endParaRPr>
          </a:p>
          <a:p>
            <a:pPr marL="0" indent="0">
              <a:spcBef>
                <a:spcPts val="703"/>
              </a:spcBef>
              <a:buClrTx/>
              <a:buFont typeface="Arial" charset="0"/>
              <a:buNone/>
              <a:defRPr/>
            </a:pPr>
            <a:r>
              <a:rPr lang="en-US" dirty="0" smtClean="0"/>
              <a:t>Helps business to make informed decisions</a:t>
            </a:r>
          </a:p>
          <a:p>
            <a:pPr>
              <a:spcBef>
                <a:spcPts val="703"/>
              </a:spcBef>
              <a:buClrTx/>
              <a:defRPr/>
            </a:pPr>
            <a:endParaRPr lang="en-US" dirty="0" smtClean="0"/>
          </a:p>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Role</a:t>
            </a:r>
          </a:p>
          <a:p>
            <a:endParaRPr lang="en-US" baseline="0" dirty="0" smtClean="0"/>
          </a:p>
        </p:txBody>
      </p:sp>
    </p:spTree>
    <p:extLst>
      <p:ext uri="{BB962C8B-B14F-4D97-AF65-F5344CB8AC3E}">
        <p14:creationId xmlns:p14="http://schemas.microsoft.com/office/powerpoint/2010/main" val="1107609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solidFill>
            <a:srgbClr val="FFFFFF"/>
          </a:solidFill>
          <a:ln/>
        </p:spPr>
      </p:sp>
      <p:sp>
        <p:nvSpPr>
          <p:cNvPr id="2969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This is the </a:t>
            </a:r>
            <a:r>
              <a:rPr lang="en-US" dirty="0" err="1" smtClean="0">
                <a:solidFill>
                  <a:srgbClr val="000000"/>
                </a:solidFill>
                <a:latin typeface="Arial" charset="0"/>
                <a:cs typeface="Arial" charset="0"/>
                <a:sym typeface="Arial" charset="0"/>
              </a:rPr>
              <a:t>speciality</a:t>
            </a:r>
            <a:r>
              <a:rPr lang="en-US" dirty="0" smtClean="0">
                <a:solidFill>
                  <a:srgbClr val="000000"/>
                </a:solidFill>
                <a:latin typeface="Arial" charset="0"/>
                <a:cs typeface="Arial" charset="0"/>
                <a:sym typeface="Arial" charset="0"/>
              </a:rPr>
              <a:t> of the end-to-end team, where anybody can switch roles or take up more work whenever necessary.</a:t>
            </a:r>
          </a:p>
          <a:p>
            <a:pPr eaLnBrk="1" hangingPunct="1">
              <a:spcBef>
                <a:spcPts val="425"/>
              </a:spcBef>
            </a:pPr>
            <a:r>
              <a:rPr lang="en-US" dirty="0" smtClean="0">
                <a:solidFill>
                  <a:srgbClr val="000000"/>
                </a:solidFill>
                <a:latin typeface="Arial" charset="0"/>
                <a:cs typeface="Arial" charset="0"/>
                <a:sym typeface="Arial" charset="0"/>
              </a:rPr>
              <a:t>Identify the patterns of bugs</a:t>
            </a:r>
          </a:p>
          <a:p>
            <a:pPr eaLnBrk="1" hangingPunct="1">
              <a:spcBef>
                <a:spcPts val="425"/>
              </a:spcBef>
            </a:pPr>
            <a:r>
              <a:rPr lang="en-US" dirty="0" smtClean="0">
                <a:solidFill>
                  <a:srgbClr val="000000"/>
                </a:solidFill>
                <a:latin typeface="Arial" charset="0"/>
                <a:cs typeface="Arial" charset="0"/>
                <a:sym typeface="Arial" charset="0"/>
              </a:rPr>
              <a:t>Feedback on story, acceptance test</a:t>
            </a:r>
          </a:p>
          <a:p>
            <a:pPr eaLnBrk="1" hangingPunct="1">
              <a:spcBef>
                <a:spcPts val="425"/>
              </a:spcBef>
            </a:pPr>
            <a:r>
              <a:rPr lang="en-US" dirty="0" smtClean="0">
                <a:solidFill>
                  <a:srgbClr val="000000"/>
                </a:solidFill>
                <a:latin typeface="Arial" charset="0"/>
                <a:cs typeface="Arial" charset="0"/>
                <a:sym typeface="Arial" charset="0"/>
              </a:rPr>
              <a:t>Identify smells by metrics</a:t>
            </a:r>
          </a:p>
          <a:p>
            <a:pPr eaLnBrk="1" hangingPunct="1">
              <a:spcBef>
                <a:spcPts val="425"/>
              </a:spcBef>
            </a:pPr>
            <a:r>
              <a:rPr lang="en-US" dirty="0" smtClean="0">
                <a:solidFill>
                  <a:srgbClr val="000000"/>
                </a:solidFill>
                <a:latin typeface="Arial" charset="0"/>
                <a:cs typeface="Arial" charset="0"/>
                <a:sym typeface="Arial" charset="0"/>
              </a:rPr>
              <a:t>Answer:</a:t>
            </a:r>
            <a:r>
              <a:rPr lang="en-US" baseline="0" dirty="0" smtClean="0">
                <a:solidFill>
                  <a:srgbClr val="000000"/>
                </a:solidFill>
                <a:latin typeface="Arial" charset="0"/>
                <a:cs typeface="Arial" charset="0"/>
                <a:sym typeface="Arial" charset="0"/>
              </a:rPr>
              <a:t> Who is responsible for signing off on stories, BA, QA?</a:t>
            </a: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solidFill>
            <a:srgbClr val="FFFFFF"/>
          </a:solidFill>
          <a:ln/>
        </p:spPr>
      </p:sp>
      <p:sp>
        <p:nvSpPr>
          <p:cNvPr id="2969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Regardless</a:t>
            </a:r>
            <a:r>
              <a:rPr lang="en-US" baseline="0" dirty="0" smtClean="0">
                <a:solidFill>
                  <a:srgbClr val="000000"/>
                </a:solidFill>
                <a:latin typeface="Arial" charset="0"/>
                <a:cs typeface="Arial" charset="0"/>
                <a:sym typeface="Arial" charset="0"/>
              </a:rPr>
              <a:t> of methodology, there are more or less 3 distinct phases (they go by different names)</a:t>
            </a: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solidFill>
            <a:srgbClr val="FFFFFF"/>
          </a:solidFill>
          <a:ln/>
        </p:spPr>
      </p:sp>
      <p:sp>
        <p:nvSpPr>
          <p:cNvPr id="2969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Agile approaches</a:t>
            </a:r>
            <a:r>
              <a:rPr lang="en-US" baseline="0" dirty="0" smtClean="0">
                <a:solidFill>
                  <a:srgbClr val="000000"/>
                </a:solidFill>
                <a:latin typeface="Arial" charset="0"/>
                <a:cs typeface="Arial" charset="0"/>
                <a:sym typeface="Arial" charset="0"/>
              </a:rPr>
              <a:t> are are iterative, and have activities that span these distinct categories</a:t>
            </a: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solidFill>
            <a:srgbClr val="FFFFFF"/>
          </a:solidFill>
          <a:ln/>
        </p:spPr>
      </p:sp>
      <p:sp>
        <p:nvSpPr>
          <p:cNvPr id="2969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This is the </a:t>
            </a:r>
            <a:r>
              <a:rPr lang="en-US" dirty="0" err="1" smtClean="0">
                <a:solidFill>
                  <a:srgbClr val="000000"/>
                </a:solidFill>
                <a:latin typeface="Arial" charset="0"/>
                <a:cs typeface="Arial" charset="0"/>
                <a:sym typeface="Arial" charset="0"/>
              </a:rPr>
              <a:t>speciality</a:t>
            </a:r>
            <a:r>
              <a:rPr lang="en-US" dirty="0" smtClean="0">
                <a:solidFill>
                  <a:srgbClr val="000000"/>
                </a:solidFill>
                <a:latin typeface="Arial" charset="0"/>
                <a:cs typeface="Arial" charset="0"/>
                <a:sym typeface="Arial" charset="0"/>
              </a:rPr>
              <a:t> of the end-to-end team, where anybody can switch roles or take up more work whenever necessary.</a:t>
            </a:r>
          </a:p>
          <a:p>
            <a:pPr eaLnBrk="1" hangingPunct="1">
              <a:spcBef>
                <a:spcPts val="425"/>
              </a:spcBef>
            </a:pPr>
            <a:r>
              <a:rPr lang="en-US" dirty="0" smtClean="0">
                <a:solidFill>
                  <a:srgbClr val="000000"/>
                </a:solidFill>
                <a:latin typeface="Arial" charset="0"/>
                <a:cs typeface="Arial" charset="0"/>
                <a:sym typeface="Arial" charset="0"/>
              </a:rPr>
              <a:t>Identify the patterns of bugs</a:t>
            </a:r>
          </a:p>
          <a:p>
            <a:pPr eaLnBrk="1" hangingPunct="1">
              <a:spcBef>
                <a:spcPts val="425"/>
              </a:spcBef>
            </a:pPr>
            <a:r>
              <a:rPr lang="en-US" dirty="0" smtClean="0">
                <a:solidFill>
                  <a:srgbClr val="000000"/>
                </a:solidFill>
                <a:latin typeface="Arial" charset="0"/>
                <a:cs typeface="Arial" charset="0"/>
                <a:sym typeface="Arial" charset="0"/>
              </a:rPr>
              <a:t>Feedback on story, acceptance test</a:t>
            </a:r>
          </a:p>
          <a:p>
            <a:pPr eaLnBrk="1" hangingPunct="1">
              <a:spcBef>
                <a:spcPts val="425"/>
              </a:spcBef>
            </a:pPr>
            <a:r>
              <a:rPr lang="en-US" dirty="0" smtClean="0">
                <a:solidFill>
                  <a:srgbClr val="000000"/>
                </a:solidFill>
                <a:latin typeface="Arial" charset="0"/>
                <a:cs typeface="Arial" charset="0"/>
                <a:sym typeface="Arial" charset="0"/>
              </a:rPr>
              <a:t>Identify smells by metrics</a:t>
            </a:r>
          </a:p>
          <a:p>
            <a:pPr eaLnBrk="1" hangingPunct="1">
              <a:spcBef>
                <a:spcPts val="425"/>
              </a:spcBef>
            </a:pPr>
            <a:r>
              <a:rPr lang="en-US" dirty="0" smtClean="0">
                <a:solidFill>
                  <a:srgbClr val="000000"/>
                </a:solidFill>
                <a:latin typeface="Arial" charset="0"/>
                <a:cs typeface="Arial" charset="0"/>
                <a:sym typeface="Arial" charset="0"/>
              </a:rPr>
              <a:t>Answer:</a:t>
            </a:r>
            <a:r>
              <a:rPr lang="en-US" baseline="0" dirty="0" smtClean="0">
                <a:solidFill>
                  <a:srgbClr val="000000"/>
                </a:solidFill>
                <a:latin typeface="Arial" charset="0"/>
                <a:cs typeface="Arial" charset="0"/>
                <a:sym typeface="Arial" charset="0"/>
              </a:rPr>
              <a:t> Who is responsible for signing off on stories, BA, QA?</a:t>
            </a: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solidFill>
            <a:srgbClr val="FFFFFF"/>
          </a:solidFill>
          <a:ln/>
        </p:spPr>
      </p:sp>
      <p:sp>
        <p:nvSpPr>
          <p:cNvPr id="2969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Stories are:</a:t>
            </a:r>
          </a:p>
          <a:p>
            <a:pPr eaLnBrk="1" hangingPunct="1">
              <a:spcBef>
                <a:spcPts val="425"/>
              </a:spcBef>
            </a:pPr>
            <a:r>
              <a:rPr lang="en-US" dirty="0" smtClean="0">
                <a:solidFill>
                  <a:srgbClr val="000000"/>
                </a:solidFill>
                <a:latin typeface="Arial" charset="0"/>
                <a:cs typeface="Arial" charset="0"/>
                <a:sym typeface="Arial" charset="0"/>
              </a:rPr>
              <a:t> - Unit of work</a:t>
            </a:r>
          </a:p>
          <a:p>
            <a:pPr eaLnBrk="1" hangingPunct="1">
              <a:spcBef>
                <a:spcPts val="425"/>
              </a:spcBef>
            </a:pPr>
            <a:r>
              <a:rPr lang="en-US" dirty="0" smtClean="0">
                <a:solidFill>
                  <a:srgbClr val="000000"/>
                </a:solidFill>
                <a:latin typeface="Arial" charset="0"/>
                <a:cs typeface="Arial" charset="0"/>
                <a:sym typeface="Arial" charset="0"/>
              </a:rPr>
              <a:t> - Completed within an iteration</a:t>
            </a:r>
          </a:p>
          <a:p>
            <a:pPr eaLnBrk="1" hangingPunct="1">
              <a:spcBef>
                <a:spcPts val="425"/>
              </a:spcBef>
            </a:pPr>
            <a:r>
              <a:rPr lang="en-US" dirty="0" smtClean="0">
                <a:solidFill>
                  <a:srgbClr val="000000"/>
                </a:solidFill>
                <a:latin typeface="Arial" charset="0"/>
                <a:cs typeface="Arial" charset="0"/>
                <a:sym typeface="Arial" charset="0"/>
              </a:rPr>
              <a:t> - Used to track progress</a:t>
            </a:r>
          </a:p>
          <a:p>
            <a:pPr eaLnBrk="1" hangingPunct="1">
              <a:spcBef>
                <a:spcPts val="425"/>
              </a:spcBef>
            </a:pPr>
            <a:r>
              <a:rPr lang="en-US" dirty="0" smtClean="0">
                <a:solidFill>
                  <a:srgbClr val="000000"/>
                </a:solidFill>
                <a:latin typeface="Arial" charset="0"/>
                <a:cs typeface="Arial" charset="0"/>
                <a:sym typeface="Arial" charset="0"/>
              </a:rPr>
              <a:t> - Placeholder for conversations</a:t>
            </a:r>
          </a:p>
          <a:p>
            <a:pPr eaLnBrk="1" hangingPunct="1">
              <a:spcBef>
                <a:spcPts val="425"/>
              </a:spcBef>
            </a:pPr>
            <a:r>
              <a:rPr lang="en-US" dirty="0" smtClean="0">
                <a:solidFill>
                  <a:srgbClr val="000000"/>
                </a:solidFill>
                <a:latin typeface="Arial" charset="0"/>
                <a:cs typeface="Arial" charset="0"/>
                <a:sym typeface="Arial" charset="0"/>
              </a:rPr>
              <a:t> - User’s perspective</a:t>
            </a:r>
          </a:p>
          <a:p>
            <a:pPr eaLnBrk="1" hangingPunct="1">
              <a:spcBef>
                <a:spcPts val="425"/>
              </a:spcBef>
            </a:pPr>
            <a:r>
              <a:rPr lang="en-US" dirty="0" smtClean="0">
                <a:solidFill>
                  <a:srgbClr val="000000"/>
                </a:solidFill>
                <a:latin typeface="Arial" charset="0"/>
                <a:cs typeface="Arial" charset="0"/>
                <a:sym typeface="Arial" charset="0"/>
              </a:rPr>
              <a:t> - Can be estimated</a:t>
            </a:r>
          </a:p>
          <a:p>
            <a:pPr eaLnBrk="1" hangingPunct="1">
              <a:spcBef>
                <a:spcPts val="425"/>
              </a:spcBef>
            </a:pPr>
            <a:r>
              <a:rPr lang="en-US" dirty="0" smtClean="0">
                <a:solidFill>
                  <a:srgbClr val="000000"/>
                </a:solidFill>
                <a:latin typeface="Arial" charset="0"/>
                <a:cs typeface="Arial" charset="0"/>
                <a:sym typeface="Arial" charset="0"/>
              </a:rPr>
              <a:t> - Can be tested</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INVEST Principle for stories</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I</a:t>
            </a:r>
            <a:r>
              <a:rPr lang="en-US" baseline="0" dirty="0" smtClean="0">
                <a:solidFill>
                  <a:srgbClr val="000000"/>
                </a:solidFill>
                <a:latin typeface="Arial" charset="0"/>
                <a:cs typeface="Arial" charset="0"/>
                <a:sym typeface="Arial" charset="0"/>
              </a:rPr>
              <a:t> - independent</a:t>
            </a: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N - negotiable</a:t>
            </a:r>
          </a:p>
          <a:p>
            <a:pPr eaLnBrk="1" hangingPunct="1">
              <a:spcBef>
                <a:spcPts val="425"/>
              </a:spcBef>
            </a:pPr>
            <a:r>
              <a:rPr lang="en-US" dirty="0" smtClean="0">
                <a:solidFill>
                  <a:srgbClr val="000000"/>
                </a:solidFill>
                <a:latin typeface="Arial" charset="0"/>
                <a:cs typeface="Arial" charset="0"/>
                <a:sym typeface="Arial" charset="0"/>
              </a:rPr>
              <a:t>V - valuable</a:t>
            </a:r>
          </a:p>
          <a:p>
            <a:pPr eaLnBrk="1" hangingPunct="1">
              <a:spcBef>
                <a:spcPts val="425"/>
              </a:spcBef>
            </a:pPr>
            <a:r>
              <a:rPr lang="en-US" dirty="0" smtClean="0">
                <a:solidFill>
                  <a:srgbClr val="000000"/>
                </a:solidFill>
                <a:latin typeface="Arial" charset="0"/>
                <a:cs typeface="Arial" charset="0"/>
                <a:sym typeface="Arial" charset="0"/>
              </a:rPr>
              <a:t>E - estimable</a:t>
            </a:r>
          </a:p>
          <a:p>
            <a:pPr eaLnBrk="1" hangingPunct="1">
              <a:spcBef>
                <a:spcPts val="425"/>
              </a:spcBef>
            </a:pPr>
            <a:r>
              <a:rPr lang="en-US" dirty="0" smtClean="0">
                <a:solidFill>
                  <a:srgbClr val="000000"/>
                </a:solidFill>
                <a:latin typeface="Arial" charset="0"/>
                <a:cs typeface="Arial" charset="0"/>
                <a:sym typeface="Arial" charset="0"/>
              </a:rPr>
              <a:t>S - small</a:t>
            </a:r>
          </a:p>
          <a:p>
            <a:pPr eaLnBrk="1" hangingPunct="1">
              <a:spcBef>
                <a:spcPts val="425"/>
              </a:spcBef>
            </a:pPr>
            <a:r>
              <a:rPr lang="en-US" dirty="0" smtClean="0">
                <a:solidFill>
                  <a:srgbClr val="000000"/>
                </a:solidFill>
                <a:latin typeface="Arial" charset="0"/>
                <a:cs typeface="Arial" charset="0"/>
                <a:sym typeface="Arial" charset="0"/>
              </a:rPr>
              <a:t>T - testable</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SMART Principle for tasks</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S</a:t>
            </a:r>
            <a:r>
              <a:rPr lang="en-US" baseline="0" dirty="0" smtClean="0">
                <a:solidFill>
                  <a:srgbClr val="000000"/>
                </a:solidFill>
                <a:latin typeface="Arial" charset="0"/>
                <a:cs typeface="Arial" charset="0"/>
                <a:sym typeface="Arial" charset="0"/>
              </a:rPr>
              <a:t> – specific</a:t>
            </a:r>
          </a:p>
          <a:p>
            <a:pPr eaLnBrk="1" hangingPunct="1">
              <a:spcBef>
                <a:spcPts val="425"/>
              </a:spcBef>
            </a:pPr>
            <a:r>
              <a:rPr lang="en-US" baseline="0" dirty="0" smtClean="0">
                <a:solidFill>
                  <a:srgbClr val="000000"/>
                </a:solidFill>
                <a:latin typeface="Arial" charset="0"/>
                <a:cs typeface="Arial" charset="0"/>
                <a:sym typeface="Arial" charset="0"/>
              </a:rPr>
              <a:t>M – Measurable</a:t>
            </a:r>
          </a:p>
          <a:p>
            <a:pPr eaLnBrk="1" hangingPunct="1">
              <a:spcBef>
                <a:spcPts val="425"/>
              </a:spcBef>
            </a:pPr>
            <a:r>
              <a:rPr lang="en-US" baseline="0" dirty="0" smtClean="0">
                <a:solidFill>
                  <a:srgbClr val="000000"/>
                </a:solidFill>
                <a:latin typeface="Arial" charset="0"/>
                <a:cs typeface="Arial" charset="0"/>
                <a:sym typeface="Arial" charset="0"/>
              </a:rPr>
              <a:t>A -  Achievable</a:t>
            </a:r>
          </a:p>
          <a:p>
            <a:pPr eaLnBrk="1" hangingPunct="1">
              <a:spcBef>
                <a:spcPts val="425"/>
              </a:spcBef>
            </a:pPr>
            <a:r>
              <a:rPr lang="en-US" baseline="0" dirty="0" smtClean="0">
                <a:solidFill>
                  <a:srgbClr val="000000"/>
                </a:solidFill>
                <a:latin typeface="Arial" charset="0"/>
                <a:cs typeface="Arial" charset="0"/>
                <a:sym typeface="Arial" charset="0"/>
              </a:rPr>
              <a:t>R – Relevant</a:t>
            </a:r>
          </a:p>
          <a:p>
            <a:pPr eaLnBrk="1" hangingPunct="1">
              <a:spcBef>
                <a:spcPts val="425"/>
              </a:spcBef>
            </a:pPr>
            <a:r>
              <a:rPr lang="en-US" baseline="0" dirty="0" smtClean="0">
                <a:solidFill>
                  <a:srgbClr val="000000"/>
                </a:solidFill>
                <a:latin typeface="Arial" charset="0"/>
                <a:cs typeface="Arial" charset="0"/>
                <a:sym typeface="Arial" charset="0"/>
              </a:rPr>
              <a:t>T – Time Boxes</a:t>
            </a:r>
          </a:p>
          <a:p>
            <a:pPr eaLnBrk="1" hangingPunct="1">
              <a:spcBef>
                <a:spcPts val="425"/>
              </a:spcBef>
            </a:pPr>
            <a:endParaRPr lang="en-US" baseline="0" dirty="0" smtClean="0">
              <a:solidFill>
                <a:srgbClr val="000000"/>
              </a:solidFill>
              <a:latin typeface="Arial" charset="0"/>
              <a:cs typeface="Arial" charset="0"/>
              <a:sym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participants write</a:t>
            </a:r>
            <a:r>
              <a:rPr lang="en-US" baseline="0" dirty="0" smtClean="0"/>
              <a:t> stories for </a:t>
            </a:r>
            <a:r>
              <a:rPr lang="en-US" baseline="0" dirty="0" err="1" smtClean="0"/>
              <a:t>Videoworld</a:t>
            </a:r>
            <a:endParaRPr lang="en-US" baseline="0" dirty="0" smtClean="0"/>
          </a:p>
          <a:p>
            <a:endParaRPr lang="en-US" baseline="0" dirty="0" smtClean="0"/>
          </a:p>
          <a:p>
            <a:r>
              <a:rPr lang="en-US" baseline="0" dirty="0" smtClean="0"/>
              <a:t>Discuss stories</a:t>
            </a:r>
          </a:p>
          <a:p>
            <a:endParaRPr lang="en-US" dirty="0"/>
          </a:p>
        </p:txBody>
      </p:sp>
    </p:spTree>
    <p:extLst>
      <p:ext uri="{BB962C8B-B14F-4D97-AF65-F5344CB8AC3E}">
        <p14:creationId xmlns:p14="http://schemas.microsoft.com/office/powerpoint/2010/main" val="417578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participants write</a:t>
            </a:r>
            <a:r>
              <a:rPr lang="en-US" baseline="0" dirty="0" smtClean="0"/>
              <a:t> acceptance criteria for </a:t>
            </a:r>
            <a:r>
              <a:rPr lang="en-US" baseline="0" dirty="0" err="1" smtClean="0"/>
              <a:t>VideoWorld</a:t>
            </a:r>
            <a:endParaRPr lang="en-US" baseline="0" dirty="0" smtClean="0"/>
          </a:p>
          <a:p>
            <a:endParaRPr lang="en-US" baseline="0" dirty="0" smtClean="0"/>
          </a:p>
          <a:p>
            <a:r>
              <a:rPr lang="en-US" baseline="0" dirty="0" smtClean="0"/>
              <a:t>Discuss criteria</a:t>
            </a:r>
          </a:p>
          <a:p>
            <a:endParaRPr lang="en-US" baseline="0" dirty="0" smtClean="0"/>
          </a:p>
        </p:txBody>
      </p:sp>
    </p:spTree>
    <p:extLst>
      <p:ext uri="{BB962C8B-B14F-4D97-AF65-F5344CB8AC3E}">
        <p14:creationId xmlns:p14="http://schemas.microsoft.com/office/powerpoint/2010/main" val="4175787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solidFill>
            <a:srgbClr val="FFFFFF"/>
          </a:solidFill>
          <a:ln/>
        </p:spPr>
      </p:sp>
      <p:sp>
        <p:nvSpPr>
          <p:cNvPr id="2969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Ask</a:t>
            </a:r>
            <a:r>
              <a:rPr lang="en-US" baseline="0" dirty="0" smtClean="0">
                <a:solidFill>
                  <a:srgbClr val="000000"/>
                </a:solidFill>
                <a:latin typeface="Arial" charset="0"/>
                <a:cs typeface="Arial" charset="0"/>
                <a:sym typeface="Arial" charset="0"/>
              </a:rPr>
              <a:t> question “How are we going to test this?”</a:t>
            </a:r>
          </a:p>
          <a:p>
            <a:pPr eaLnBrk="1" hangingPunct="1">
              <a:spcBef>
                <a:spcPts val="425"/>
              </a:spcBef>
            </a:pPr>
            <a:endParaRPr lang="en-US" baseline="0" dirty="0" smtClean="0">
              <a:solidFill>
                <a:srgbClr val="000000"/>
              </a:solidFill>
              <a:latin typeface="Arial" charset="0"/>
              <a:cs typeface="Arial" charset="0"/>
              <a:sym typeface="Arial" charset="0"/>
            </a:endParaRPr>
          </a:p>
          <a:p>
            <a:pPr eaLnBrk="1" hangingPunct="1">
              <a:spcBef>
                <a:spcPts val="425"/>
              </a:spcBef>
            </a:pPr>
            <a:r>
              <a:rPr lang="en-US" baseline="0" dirty="0" smtClean="0">
                <a:solidFill>
                  <a:srgbClr val="000000"/>
                </a:solidFill>
                <a:latin typeface="Arial" charset="0"/>
                <a:cs typeface="Arial" charset="0"/>
                <a:sym typeface="Arial" charset="0"/>
              </a:rPr>
              <a:t>Good and bad examples of QA interactions in planning meetings</a:t>
            </a: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r>
              <a:rPr lang="en-US" dirty="0" smtClean="0">
                <a:solidFill>
                  <a:srgbClr val="000000"/>
                </a:solidFill>
                <a:latin typeface="Arial" charset="0"/>
                <a:cs typeface="Arial" charset="0"/>
                <a:sym typeface="Arial" charset="0"/>
              </a:rPr>
              <a:t>Talk through different estimates &gt; illuminates</a:t>
            </a:r>
            <a:r>
              <a:rPr lang="en-US" baseline="0" dirty="0" smtClean="0">
                <a:solidFill>
                  <a:srgbClr val="000000"/>
                </a:solidFill>
                <a:latin typeface="Arial" charset="0"/>
                <a:cs typeface="Arial" charset="0"/>
                <a:sym typeface="Arial" charset="0"/>
              </a:rPr>
              <a:t> understanding of the story</a:t>
            </a:r>
          </a:p>
          <a:p>
            <a:pPr eaLnBrk="1" hangingPunct="1">
              <a:spcBef>
                <a:spcPts val="425"/>
              </a:spcBef>
            </a:pPr>
            <a:endParaRPr lang="en-US" baseline="0" dirty="0" smtClean="0">
              <a:solidFill>
                <a:srgbClr val="000000"/>
              </a:solidFill>
              <a:latin typeface="Arial" charset="0"/>
              <a:cs typeface="Arial" charset="0"/>
              <a:sym typeface="Arial" charset="0"/>
            </a:endParaRPr>
          </a:p>
          <a:p>
            <a:pPr eaLnBrk="1" hangingPunct="1">
              <a:spcBef>
                <a:spcPts val="425"/>
              </a:spcBef>
            </a:pPr>
            <a:r>
              <a:rPr lang="en-US" baseline="0" dirty="0" smtClean="0">
                <a:solidFill>
                  <a:srgbClr val="000000"/>
                </a:solidFill>
                <a:latin typeface="Arial" charset="0"/>
                <a:cs typeface="Arial" charset="0"/>
                <a:sym typeface="Arial" charset="0"/>
              </a:rPr>
              <a:t>Estimate effort as opposed to time</a:t>
            </a:r>
          </a:p>
          <a:p>
            <a:pPr eaLnBrk="1" hangingPunct="1">
              <a:spcBef>
                <a:spcPts val="425"/>
              </a:spcBef>
            </a:pPr>
            <a:endParaRPr lang="en-US" baseline="0" dirty="0" smtClean="0">
              <a:solidFill>
                <a:srgbClr val="000000"/>
              </a:solidFill>
              <a:latin typeface="Arial" charset="0"/>
              <a:cs typeface="Arial" charset="0"/>
              <a:sym typeface="Arial" charset="0"/>
            </a:endParaRPr>
          </a:p>
          <a:p>
            <a:pPr eaLnBrk="1" hangingPunct="1">
              <a:spcBef>
                <a:spcPts val="425"/>
              </a:spcBef>
            </a:pPr>
            <a:r>
              <a:rPr lang="en-US" baseline="0" dirty="0" smtClean="0">
                <a:solidFill>
                  <a:srgbClr val="000000"/>
                </a:solidFill>
                <a:latin typeface="Arial" charset="0"/>
                <a:cs typeface="Arial" charset="0"/>
                <a:sym typeface="Arial" charset="0"/>
              </a:rPr>
              <a:t>Estimate as pairs, not individuals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5E1CCF3-BBE2-7244-9730-2DEFFB9CEA6E}" type="slidenum">
              <a:rPr lang="en-AU"/>
              <a:pPr eaLnBrk="1" hangingPunct="1"/>
              <a:t>5</a:t>
            </a:fld>
            <a:endParaRPr lang="en-AU"/>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578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solidFill>
            <a:srgbClr val="FFFFFF"/>
          </a:solidFill>
          <a:ln/>
        </p:spPr>
      </p:sp>
      <p:sp>
        <p:nvSpPr>
          <p:cNvPr id="2969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This is the </a:t>
            </a:r>
            <a:r>
              <a:rPr lang="en-US" dirty="0" err="1" smtClean="0">
                <a:solidFill>
                  <a:srgbClr val="000000"/>
                </a:solidFill>
                <a:latin typeface="Arial" charset="0"/>
                <a:cs typeface="Arial" charset="0"/>
                <a:sym typeface="Arial" charset="0"/>
              </a:rPr>
              <a:t>speciality</a:t>
            </a:r>
            <a:r>
              <a:rPr lang="en-US" dirty="0" smtClean="0">
                <a:solidFill>
                  <a:srgbClr val="000000"/>
                </a:solidFill>
                <a:latin typeface="Arial" charset="0"/>
                <a:cs typeface="Arial" charset="0"/>
                <a:sym typeface="Arial" charset="0"/>
              </a:rPr>
              <a:t> of the end-to-end team, where anybody can switch roles or take up more work whenever necessary.</a:t>
            </a:r>
          </a:p>
          <a:p>
            <a:pPr eaLnBrk="1" hangingPunct="1">
              <a:spcBef>
                <a:spcPts val="425"/>
              </a:spcBef>
            </a:pPr>
            <a:r>
              <a:rPr lang="en-US" dirty="0" smtClean="0">
                <a:solidFill>
                  <a:srgbClr val="000000"/>
                </a:solidFill>
                <a:latin typeface="Arial" charset="0"/>
                <a:cs typeface="Arial" charset="0"/>
                <a:sym typeface="Arial" charset="0"/>
              </a:rPr>
              <a:t>Identify the patterns of bugs</a:t>
            </a:r>
          </a:p>
          <a:p>
            <a:pPr eaLnBrk="1" hangingPunct="1">
              <a:spcBef>
                <a:spcPts val="425"/>
              </a:spcBef>
            </a:pPr>
            <a:r>
              <a:rPr lang="en-US" dirty="0" smtClean="0">
                <a:solidFill>
                  <a:srgbClr val="000000"/>
                </a:solidFill>
                <a:latin typeface="Arial" charset="0"/>
                <a:cs typeface="Arial" charset="0"/>
                <a:sym typeface="Arial" charset="0"/>
              </a:rPr>
              <a:t>Feedback on story, acceptance test</a:t>
            </a:r>
          </a:p>
          <a:p>
            <a:pPr eaLnBrk="1" hangingPunct="1">
              <a:spcBef>
                <a:spcPts val="425"/>
              </a:spcBef>
            </a:pPr>
            <a:r>
              <a:rPr lang="en-US" dirty="0" smtClean="0">
                <a:solidFill>
                  <a:srgbClr val="000000"/>
                </a:solidFill>
                <a:latin typeface="Arial" charset="0"/>
                <a:cs typeface="Arial" charset="0"/>
                <a:sym typeface="Arial" charset="0"/>
              </a:rPr>
              <a:t>Identify smells by metrics</a:t>
            </a:r>
          </a:p>
          <a:p>
            <a:pPr eaLnBrk="1" hangingPunct="1">
              <a:spcBef>
                <a:spcPts val="425"/>
              </a:spcBef>
            </a:pPr>
            <a:r>
              <a:rPr lang="en-US" dirty="0" smtClean="0">
                <a:solidFill>
                  <a:srgbClr val="000000"/>
                </a:solidFill>
                <a:latin typeface="Arial" charset="0"/>
                <a:cs typeface="Arial" charset="0"/>
                <a:sym typeface="Arial" charset="0"/>
              </a:rPr>
              <a:t>Answer:</a:t>
            </a:r>
            <a:r>
              <a:rPr lang="en-US" baseline="0" dirty="0" smtClean="0">
                <a:solidFill>
                  <a:srgbClr val="000000"/>
                </a:solidFill>
                <a:latin typeface="Arial" charset="0"/>
                <a:cs typeface="Arial" charset="0"/>
                <a:sym typeface="Arial" charset="0"/>
              </a:rPr>
              <a:t> Who is responsible for signing off on stories, BA, QA?</a:t>
            </a:r>
          </a:p>
          <a:p>
            <a:pPr eaLnBrk="1" hangingPunct="1">
              <a:spcBef>
                <a:spcPts val="425"/>
              </a:spcBef>
            </a:pPr>
            <a:endParaRPr lang="en-US" baseline="0" dirty="0" smtClean="0">
              <a:solidFill>
                <a:srgbClr val="000000"/>
              </a:solidFill>
              <a:latin typeface="Arial" charset="0"/>
              <a:cs typeface="Arial" charset="0"/>
              <a:sym typeface="Arial" charset="0"/>
            </a:endParaRPr>
          </a:p>
          <a:p>
            <a:pPr algn="l" eaLnBrk="1" hangingPunct="1">
              <a:buFont typeface="Arial" charset="0"/>
              <a:buChar char="•"/>
            </a:pPr>
            <a:r>
              <a:rPr lang="en-US" sz="1200" dirty="0" smtClean="0">
                <a:solidFill>
                  <a:srgbClr val="3F1851"/>
                </a:solidFill>
              </a:rPr>
              <a:t> “Outside-in” development</a:t>
            </a:r>
          </a:p>
          <a:p>
            <a:pPr algn="l" eaLnBrk="1" hangingPunct="1">
              <a:buFont typeface="Arial" charset="0"/>
              <a:buChar char="•"/>
            </a:pPr>
            <a:r>
              <a:rPr lang="en-US" sz="1200" dirty="0" smtClean="0">
                <a:solidFill>
                  <a:srgbClr val="3F1851"/>
                </a:solidFill>
              </a:rPr>
              <a:t>QA-Developer pair creates functional tests for story</a:t>
            </a:r>
          </a:p>
          <a:p>
            <a:pPr algn="l" eaLnBrk="1" hangingPunct="1">
              <a:buFont typeface="Arial" charset="0"/>
              <a:buChar char="•"/>
            </a:pPr>
            <a:r>
              <a:rPr lang="en-US" sz="1200" dirty="0" smtClean="0">
                <a:solidFill>
                  <a:srgbClr val="3F1851"/>
                </a:solidFill>
              </a:rPr>
              <a:t>QA-Experience Designer pair for current and upcoming stories</a:t>
            </a:r>
          </a:p>
          <a:p>
            <a:pPr algn="l">
              <a:buFont typeface="Arial" charset="0"/>
              <a:buChar char="•"/>
            </a:pPr>
            <a:r>
              <a:rPr lang="en-US" sz="1200" dirty="0" smtClean="0">
                <a:solidFill>
                  <a:srgbClr val="3F1851"/>
                </a:solidFill>
              </a:rPr>
              <a:t>Developer creates unit tests for story</a:t>
            </a:r>
          </a:p>
          <a:p>
            <a:pPr algn="l" eaLnBrk="1" hangingPunct="1">
              <a:buFont typeface="Arial" charset="0"/>
              <a:buChar char="•"/>
            </a:pPr>
            <a:r>
              <a:rPr lang="en-US" sz="1200" dirty="0" smtClean="0">
                <a:solidFill>
                  <a:srgbClr val="3F1851"/>
                </a:solidFill>
              </a:rPr>
              <a:t> Developer implements story functionality</a:t>
            </a:r>
          </a:p>
          <a:p>
            <a:pPr algn="l" eaLnBrk="1" hangingPunct="1">
              <a:buFont typeface="Arial" charset="0"/>
              <a:buChar char="•"/>
            </a:pPr>
            <a:r>
              <a:rPr lang="en-US" sz="1200" dirty="0" smtClean="0">
                <a:solidFill>
                  <a:srgbClr val="3F1851"/>
                </a:solidFill>
              </a:rPr>
              <a:t> QA develop automated acceptance tests for completed stories</a:t>
            </a:r>
          </a:p>
          <a:p>
            <a:pPr algn="l" eaLnBrk="1" hangingPunct="1">
              <a:buFont typeface="Arial" charset="0"/>
              <a:buChar char="•"/>
            </a:pPr>
            <a:r>
              <a:rPr lang="en-US" sz="1200" dirty="0" smtClean="0">
                <a:solidFill>
                  <a:srgbClr val="3F1851"/>
                </a:solidFill>
              </a:rPr>
              <a:t> QA manually verifies acceptance criteria for story</a:t>
            </a:r>
          </a:p>
          <a:p>
            <a:pPr algn="l" eaLnBrk="1" hangingPunct="1">
              <a:buFont typeface="Arial" charset="0"/>
              <a:buChar char="•"/>
            </a:pPr>
            <a:r>
              <a:rPr lang="en-US" sz="1200" dirty="0" err="1" smtClean="0">
                <a:solidFill>
                  <a:srgbClr val="3F1851"/>
                </a:solidFill>
              </a:rPr>
              <a:t>Refactoring</a:t>
            </a:r>
            <a:r>
              <a:rPr lang="en-US" sz="1200" dirty="0" smtClean="0">
                <a:solidFill>
                  <a:srgbClr val="3F1851"/>
                </a:solidFill>
              </a:rPr>
              <a:t> of functional tests</a:t>
            </a:r>
          </a:p>
          <a:p>
            <a:pPr algn="l" eaLnBrk="1" hangingPunct="1">
              <a:buFont typeface="Arial" charset="0"/>
              <a:buChar char="•"/>
            </a:pPr>
            <a:r>
              <a:rPr lang="en-US" sz="1200" dirty="0" smtClean="0">
                <a:solidFill>
                  <a:srgbClr val="3F1851"/>
                </a:solidFill>
              </a:rPr>
              <a:t>Exploratory testing for developed stories</a:t>
            </a:r>
          </a:p>
          <a:p>
            <a:pPr algn="l" eaLnBrk="1" hangingPunct="1">
              <a:buFont typeface="Arial" charset="0"/>
              <a:buChar char="•"/>
            </a:pPr>
            <a:r>
              <a:rPr lang="en-US" sz="1200" dirty="0" smtClean="0">
                <a:solidFill>
                  <a:srgbClr val="3F1851"/>
                </a:solidFill>
              </a:rPr>
              <a:t> Communicate defects to team</a:t>
            </a:r>
          </a:p>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Time:  30 minutes</a:t>
            </a:r>
          </a:p>
          <a:p>
            <a:endParaRPr lang="en-US" dirty="0" smtClean="0"/>
          </a:p>
          <a:p>
            <a:r>
              <a:rPr lang="en-US" dirty="0" smtClean="0"/>
              <a:t>Get everyone connected to test machines</a:t>
            </a:r>
          </a:p>
          <a:p>
            <a:endParaRPr lang="en-US" dirty="0" smtClean="0"/>
          </a:p>
          <a:p>
            <a:r>
              <a:rPr lang="en-US" dirty="0" smtClean="0"/>
              <a:t>Introduce</a:t>
            </a:r>
            <a:r>
              <a:rPr lang="en-US" baseline="0" dirty="0" smtClean="0"/>
              <a:t> Twist</a:t>
            </a:r>
          </a:p>
          <a:p>
            <a:endParaRPr lang="en-US" baseline="0" dirty="0" smtClean="0"/>
          </a:p>
          <a:p>
            <a:r>
              <a:rPr lang="en-US" baseline="0" dirty="0" smtClean="0"/>
              <a:t>Enumerate acceptance </a:t>
            </a:r>
            <a:endParaRPr lang="en-US" dirty="0"/>
          </a:p>
        </p:txBody>
      </p:sp>
    </p:spTree>
    <p:extLst>
      <p:ext uri="{BB962C8B-B14F-4D97-AF65-F5344CB8AC3E}">
        <p14:creationId xmlns:p14="http://schemas.microsoft.com/office/powerpoint/2010/main" val="417578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solidFill>
            <a:srgbClr val="FFFFFF"/>
          </a:solidFill>
          <a:ln/>
        </p:spPr>
      </p:sp>
      <p:sp>
        <p:nvSpPr>
          <p:cNvPr id="2969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solidFill>
            <a:srgbClr val="FFFFFF"/>
          </a:solidFill>
          <a:ln/>
        </p:spPr>
      </p:sp>
      <p:sp>
        <p:nvSpPr>
          <p:cNvPr id="2969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In a continuous deployment scenario,</a:t>
            </a:r>
            <a:r>
              <a:rPr lang="en-US" baseline="0" dirty="0" smtClean="0">
                <a:solidFill>
                  <a:srgbClr val="000000"/>
                </a:solidFill>
                <a:latin typeface="Arial" charset="0"/>
                <a:cs typeface="Arial" charset="0"/>
                <a:sym typeface="Arial" charset="0"/>
              </a:rPr>
              <a:t> an individual story  could be deployed to production.</a:t>
            </a:r>
          </a:p>
          <a:p>
            <a:pPr eaLnBrk="1" hangingPunct="1">
              <a:spcBef>
                <a:spcPts val="425"/>
              </a:spcBef>
            </a:pPr>
            <a:endParaRPr lang="en-US" baseline="0" dirty="0" smtClean="0">
              <a:solidFill>
                <a:srgbClr val="000000"/>
              </a:solidFill>
              <a:latin typeface="Arial" charset="0"/>
              <a:cs typeface="Arial" charset="0"/>
              <a:sym typeface="Arial" charset="0"/>
            </a:endParaRPr>
          </a:p>
          <a:p>
            <a:pPr eaLnBrk="1" hangingPunct="1">
              <a:spcBef>
                <a:spcPts val="425"/>
              </a:spcBef>
            </a:pPr>
            <a:r>
              <a:rPr lang="en-US" baseline="0" dirty="0" smtClean="0">
                <a:solidFill>
                  <a:srgbClr val="000000"/>
                </a:solidFill>
                <a:latin typeface="Arial" charset="0"/>
                <a:cs typeface="Arial" charset="0"/>
                <a:sym typeface="Arial" charset="0"/>
              </a:rPr>
              <a:t>It’s common that complete stories are gathered up into a a release and deployed</a:t>
            </a: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solidFill>
            <a:srgbClr val="FFFFFF"/>
          </a:solidFill>
          <a:ln/>
        </p:spPr>
      </p:sp>
      <p:sp>
        <p:nvSpPr>
          <p:cNvPr id="2867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QA’s will need to orient</a:t>
            </a:r>
            <a:r>
              <a:rPr lang="en-US" baseline="0" dirty="0" smtClean="0">
                <a:solidFill>
                  <a:srgbClr val="000000"/>
                </a:solidFill>
                <a:latin typeface="Arial" charset="0"/>
                <a:cs typeface="Arial" charset="0"/>
                <a:sym typeface="Arial" charset="0"/>
              </a:rPr>
              <a:t> towards multiple iterations:  the current iteration and the next iteration</a:t>
            </a:r>
          </a:p>
          <a:p>
            <a:pPr eaLnBrk="1" hangingPunct="1">
              <a:spcBef>
                <a:spcPts val="425"/>
              </a:spcBef>
            </a:pPr>
            <a:endParaRPr lang="en-US" baseline="0" dirty="0" smtClean="0">
              <a:solidFill>
                <a:srgbClr val="000000"/>
              </a:solidFill>
              <a:latin typeface="Arial" charset="0"/>
              <a:cs typeface="Arial" charset="0"/>
              <a:sym typeface="Arial" charset="0"/>
            </a:endParaRPr>
          </a:p>
          <a:p>
            <a:pPr eaLnBrk="1" hangingPunct="1">
              <a:spcBef>
                <a:spcPts val="425"/>
              </a:spcBef>
            </a:pPr>
            <a:r>
              <a:rPr lang="en-US" baseline="0" dirty="0" smtClean="0">
                <a:solidFill>
                  <a:srgbClr val="000000"/>
                </a:solidFill>
                <a:latin typeface="Arial" charset="0"/>
                <a:cs typeface="Arial" charset="0"/>
                <a:sym typeface="Arial" charset="0"/>
              </a:rPr>
              <a:t>In Current Iteration</a:t>
            </a:r>
          </a:p>
          <a:p>
            <a:pPr eaLnBrk="1" hangingPunct="1">
              <a:spcBef>
                <a:spcPts val="425"/>
              </a:spcBef>
            </a:pPr>
            <a:r>
              <a:rPr lang="en-US" baseline="0" dirty="0" smtClean="0">
                <a:solidFill>
                  <a:srgbClr val="000000"/>
                </a:solidFill>
                <a:latin typeface="Arial" charset="0"/>
                <a:cs typeface="Arial" charset="0"/>
                <a:sym typeface="Arial" charset="0"/>
              </a:rPr>
              <a:t> - pairing with dev to write automated tests for stories</a:t>
            </a:r>
          </a:p>
          <a:p>
            <a:pPr eaLnBrk="1" hangingPunct="1">
              <a:spcBef>
                <a:spcPts val="425"/>
              </a:spcBef>
            </a:pPr>
            <a:r>
              <a:rPr lang="en-US" baseline="0" dirty="0" smtClean="0">
                <a:solidFill>
                  <a:srgbClr val="000000"/>
                </a:solidFill>
                <a:latin typeface="Arial" charset="0"/>
                <a:cs typeface="Arial" charset="0"/>
                <a:sym typeface="Arial" charset="0"/>
              </a:rPr>
              <a:t> - performing exploratory testing of current iteration stories</a:t>
            </a:r>
          </a:p>
          <a:p>
            <a:pPr eaLnBrk="1" hangingPunct="1">
              <a:spcBef>
                <a:spcPts val="425"/>
              </a:spcBef>
            </a:pPr>
            <a:endParaRPr lang="en-US" baseline="0" dirty="0" smtClean="0">
              <a:solidFill>
                <a:srgbClr val="000000"/>
              </a:solidFill>
              <a:latin typeface="Arial" charset="0"/>
              <a:cs typeface="Arial" charset="0"/>
              <a:sym typeface="Arial" charset="0"/>
            </a:endParaRPr>
          </a:p>
          <a:p>
            <a:pPr eaLnBrk="1" hangingPunct="1">
              <a:spcBef>
                <a:spcPts val="425"/>
              </a:spcBef>
            </a:pPr>
            <a:r>
              <a:rPr lang="en-US" baseline="0" dirty="0" smtClean="0">
                <a:solidFill>
                  <a:srgbClr val="000000"/>
                </a:solidFill>
                <a:latin typeface="Arial" charset="0"/>
                <a:cs typeface="Arial" charset="0"/>
                <a:sym typeface="Arial" charset="0"/>
              </a:rPr>
              <a:t>For next iteration</a:t>
            </a:r>
          </a:p>
          <a:p>
            <a:pPr eaLnBrk="1" hangingPunct="1">
              <a:spcBef>
                <a:spcPts val="425"/>
              </a:spcBef>
            </a:pPr>
            <a:r>
              <a:rPr lang="en-US" baseline="0" dirty="0" smtClean="0">
                <a:solidFill>
                  <a:srgbClr val="000000"/>
                </a:solidFill>
                <a:latin typeface="Arial" charset="0"/>
                <a:cs typeface="Arial" charset="0"/>
                <a:sym typeface="Arial" charset="0"/>
              </a:rPr>
              <a:t>  - pairing with BA on analysis and acceptance test creation</a:t>
            </a:r>
            <a:endParaRPr lang="en-US" dirty="0" smtClean="0">
              <a:solidFill>
                <a:srgbClr val="000000"/>
              </a:solidFill>
              <a:latin typeface="Arial" charset="0"/>
              <a:cs typeface="Arial" charset="0"/>
              <a:sym typeface="Arial" charset="0"/>
            </a:endParaRPr>
          </a:p>
          <a:p>
            <a:pPr eaLnBrk="1" hangingPunct="1">
              <a:spcBef>
                <a:spcPts val="425"/>
              </a:spcBef>
            </a:pPr>
            <a:endParaRPr lang="en-US" dirty="0" smtClean="0">
              <a:solidFill>
                <a:srgbClr val="000000"/>
              </a:solidFill>
              <a:latin typeface="Arial" charset="0"/>
              <a:cs typeface="Arial" charset="0"/>
              <a:sym typeface="Arial" charset="0"/>
            </a:endParaRPr>
          </a:p>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TDD?</a:t>
            </a:r>
          </a:p>
          <a:p>
            <a:endParaRPr lang="en-US" dirty="0" smtClean="0"/>
          </a:p>
          <a:p>
            <a:pPr marL="457200" indent="-457200"/>
            <a:r>
              <a:rPr lang="en-US" sz="2400" dirty="0" smtClean="0"/>
              <a:t>All your code is testable </a:t>
            </a:r>
            <a:r>
              <a:rPr lang="en-US" sz="2400" i="1" dirty="0" smtClean="0"/>
              <a:t>by definition</a:t>
            </a:r>
            <a:endParaRPr lang="en-US" sz="2400" dirty="0" smtClean="0"/>
          </a:p>
          <a:p>
            <a:pPr marL="457200" indent="-457200"/>
            <a:r>
              <a:rPr lang="en-US" sz="2400" dirty="0" smtClean="0"/>
              <a:t>Encourages better design by enforcing loose coupling</a:t>
            </a:r>
          </a:p>
          <a:p>
            <a:pPr marL="457200" indent="-457200"/>
            <a:r>
              <a:rPr lang="en-US" sz="2400" dirty="0" smtClean="0"/>
              <a:t>Tests as documentation</a:t>
            </a:r>
          </a:p>
          <a:p>
            <a:pPr marL="914400" lvl="1" indent="-457200"/>
            <a:r>
              <a:rPr lang="en-US" sz="2400" dirty="0" smtClean="0"/>
              <a:t>Clear examples of how to use APIs</a:t>
            </a:r>
          </a:p>
          <a:p>
            <a:pPr marL="914400" lvl="1" indent="-457200"/>
            <a:r>
              <a:rPr lang="en-US" sz="2400" dirty="0" smtClean="0"/>
              <a:t>Provably correct documentation</a:t>
            </a:r>
          </a:p>
          <a:p>
            <a:pPr marL="457200" indent="-457200"/>
            <a:r>
              <a:rPr lang="en-US" sz="2400" dirty="0" smtClean="0"/>
              <a:t>Confidence to allow refactoring</a:t>
            </a:r>
          </a:p>
          <a:p>
            <a:pPr marL="914400" lvl="1" indent="-457200"/>
            <a:r>
              <a:rPr lang="en-US" sz="2400" dirty="0" smtClean="0"/>
              <a:t>Can change the underlying design without changing behavior</a:t>
            </a:r>
          </a:p>
          <a:p>
            <a:endParaRPr lang="en-US" dirty="0" smtClean="0"/>
          </a:p>
          <a:p>
            <a:pPr lvl="0" eaLnBrk="0" hangingPunct="0">
              <a:buNone/>
            </a:pPr>
            <a:r>
              <a:rPr lang="en-US" sz="1200" b="1" kern="0" dirty="0" smtClean="0">
                <a:solidFill>
                  <a:schemeClr val="tx1"/>
                </a:solidFill>
                <a:latin typeface="Gill Sans" pitchFamily="-108" charset="0"/>
                <a:ea typeface="ＭＳ Ｐゴシック" pitchFamily="-108" charset="-128"/>
                <a:cs typeface="+mn-cs"/>
              </a:rPr>
              <a:t>Uncle Bob Martin’s Three Laws of TDD</a:t>
            </a:r>
          </a:p>
          <a:p>
            <a:pPr lvl="0" eaLnBrk="0" hangingPunct="0">
              <a:buNone/>
            </a:pPr>
            <a:endParaRPr lang="en-US" sz="1200" b="1" kern="0" dirty="0" smtClean="0">
              <a:solidFill>
                <a:schemeClr val="tx1"/>
              </a:solidFill>
              <a:latin typeface="Gill Sans" pitchFamily="-108" charset="0"/>
              <a:ea typeface="ＭＳ Ｐゴシック" pitchFamily="-108" charset="-128"/>
              <a:cs typeface="+mn-cs"/>
            </a:endParaRPr>
          </a:p>
          <a:p>
            <a:pPr marL="457200" indent="-457200">
              <a:buAutoNum type="arabicPeriod"/>
            </a:pPr>
            <a:r>
              <a:rPr lang="en-US" sz="1200" dirty="0" smtClean="0"/>
              <a:t>You are not allowed to write any production code unless it is to make a failing unit test pass</a:t>
            </a:r>
          </a:p>
          <a:p>
            <a:pPr marL="457200" indent="-457200">
              <a:buNone/>
            </a:pPr>
            <a:endParaRPr lang="en-US" sz="1200" dirty="0" smtClean="0"/>
          </a:p>
          <a:p>
            <a:pPr marL="457200" indent="-457200">
              <a:buAutoNum type="arabicPeriod"/>
            </a:pPr>
            <a:r>
              <a:rPr lang="en-US" sz="1200" dirty="0" smtClean="0"/>
              <a:t>You are not allowed to write any more of a unit test than is sufficient to fail; and compilation failures are failures</a:t>
            </a:r>
          </a:p>
          <a:p>
            <a:pPr marL="457200" indent="-457200">
              <a:buNone/>
            </a:pPr>
            <a:endParaRPr lang="en-US" sz="1200" dirty="0" smtClean="0"/>
          </a:p>
          <a:p>
            <a:pPr marL="457200" indent="-457200">
              <a:buAutoNum type="arabicPeriod"/>
            </a:pPr>
            <a:r>
              <a:rPr lang="en-US" sz="1200" dirty="0" smtClean="0"/>
              <a:t>You are not allowed to write any more production code than is sufficient to pass the one failing unit test</a:t>
            </a:r>
          </a:p>
          <a:p>
            <a:pPr lvl="0" eaLnBrk="0" hangingPunct="0">
              <a:buNone/>
            </a:pPr>
            <a:endParaRPr kumimoji="0" lang="en-US" sz="1200" b="1" i="0" u="none" strike="noStrike" kern="0" cap="none" spc="0" normalizeH="0" baseline="0" noProof="0" dirty="0" smtClean="0">
              <a:ln>
                <a:noFill/>
              </a:ln>
              <a:solidFill>
                <a:srgbClr val="292929"/>
              </a:solidFill>
              <a:effectLst/>
              <a:uLnTx/>
              <a:uFillTx/>
              <a:latin typeface="Gill Sans" pitchFamily="-108" charset="0"/>
              <a:ea typeface="Arial" pitchFamily="21" charset="0"/>
              <a:cs typeface="+mn-cs"/>
            </a:endParaRPr>
          </a:p>
          <a:p>
            <a:endParaRPr lang="en-US" dirty="0"/>
          </a:p>
        </p:txBody>
      </p:sp>
    </p:spTree>
    <p:extLst>
      <p:ext uri="{BB962C8B-B14F-4D97-AF65-F5344CB8AC3E}">
        <p14:creationId xmlns:p14="http://schemas.microsoft.com/office/powerpoint/2010/main" val="19017081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it?</a:t>
            </a:r>
          </a:p>
          <a:p>
            <a:pPr marL="236538" indent="-236538"/>
            <a:r>
              <a:rPr lang="en-US" sz="1200" dirty="0" smtClean="0"/>
              <a:t>Improving software readability and design without changing behavior</a:t>
            </a:r>
          </a:p>
          <a:p>
            <a:pPr marL="236538" indent="-236538"/>
            <a:r>
              <a:rPr lang="en-US" sz="1200" dirty="0" smtClean="0"/>
              <a:t>A series of </a:t>
            </a:r>
            <a:r>
              <a:rPr lang="en-US" sz="1200" i="1" dirty="0" smtClean="0"/>
              <a:t>small</a:t>
            </a:r>
            <a:r>
              <a:rPr lang="en-US" sz="1200" dirty="0" smtClean="0"/>
              <a:t> steps, each of which changes the program’s internal structure without changing its external behavior</a:t>
            </a:r>
          </a:p>
          <a:p>
            <a:pPr marL="236538" indent="-236538"/>
            <a:endParaRPr lang="en-US" sz="1200" dirty="0" smtClean="0"/>
          </a:p>
          <a:p>
            <a:pPr marL="236538" indent="-236538"/>
            <a:r>
              <a:rPr lang="en-US" sz="1200" b="1" dirty="0" smtClean="0"/>
              <a:t>Examples/types</a:t>
            </a:r>
            <a:r>
              <a:rPr lang="en-US" sz="1200" b="1" baseline="0" dirty="0" smtClean="0"/>
              <a:t> of </a:t>
            </a:r>
            <a:r>
              <a:rPr lang="en-US" sz="1200" b="1" baseline="0" dirty="0" err="1" smtClean="0"/>
              <a:t>refactorings</a:t>
            </a:r>
            <a:endParaRPr lang="en-US" sz="1200" b="1" baseline="0" dirty="0" smtClean="0"/>
          </a:p>
          <a:p>
            <a:pPr marL="236538" marR="0" indent="-236538" algn="l" defTabSz="914400" rtl="0" eaLnBrk="0" fontAlgn="base" latinLnBrk="0" hangingPunct="0">
              <a:lnSpc>
                <a:spcPct val="100000"/>
              </a:lnSpc>
              <a:spcBef>
                <a:spcPct val="0"/>
              </a:spcBef>
              <a:spcAft>
                <a:spcPct val="0"/>
              </a:spcAft>
              <a:buClrTx/>
              <a:buSzTx/>
              <a:buFontTx/>
              <a:buNone/>
              <a:tabLst/>
              <a:defRPr/>
            </a:pPr>
            <a:r>
              <a:rPr lang="en-US" sz="1200" baseline="0" dirty="0" smtClean="0"/>
              <a:t>Rename (</a:t>
            </a:r>
            <a:r>
              <a:rPr lang="en-US" sz="1200" dirty="0" smtClean="0"/>
              <a:t>Sometimes you come across a method or variable that doesn’t describe.</a:t>
            </a:r>
            <a:r>
              <a:rPr lang="en-US" sz="1200" baseline="0" dirty="0" smtClean="0"/>
              <a:t> </a:t>
            </a:r>
            <a:r>
              <a:rPr lang="en-US" sz="1200" dirty="0" smtClean="0"/>
              <a:t>The only way to understand it is to read more code</a:t>
            </a:r>
            <a:r>
              <a:rPr lang="en-US" sz="1200" baseline="0" dirty="0" smtClean="0"/>
              <a:t> and r</a:t>
            </a:r>
            <a:r>
              <a:rPr lang="en-US" sz="1200" dirty="0" smtClean="0"/>
              <a:t>ename to describe what it returns)</a:t>
            </a:r>
          </a:p>
          <a:p>
            <a:pPr marL="236538" marR="0" indent="-236538" algn="l" defTabSz="914400" rtl="0" eaLnBrk="0" fontAlgn="base" latinLnBrk="0" hangingPunct="0">
              <a:lnSpc>
                <a:spcPct val="100000"/>
              </a:lnSpc>
              <a:spcBef>
                <a:spcPct val="0"/>
              </a:spcBef>
              <a:spcAft>
                <a:spcPct val="0"/>
              </a:spcAft>
              <a:buClrTx/>
              <a:buSzTx/>
              <a:buFontTx/>
              <a:buNone/>
              <a:tabLst/>
              <a:defRPr/>
            </a:pPr>
            <a:r>
              <a:rPr lang="en-US" sz="1200" dirty="0" smtClean="0"/>
              <a:t>Extract method</a:t>
            </a:r>
            <a:r>
              <a:rPr lang="en-US" sz="1200" baseline="0" dirty="0" smtClean="0"/>
              <a:t> (</a:t>
            </a:r>
            <a:r>
              <a:rPr lang="en-US" sz="1200" dirty="0" smtClean="0"/>
              <a:t>When a method does many things it can be difficult to read)</a:t>
            </a:r>
          </a:p>
          <a:p>
            <a:pPr marL="236538" marR="0" lvl="0" indent="-236538" algn="l" defTabSz="914400" rtl="0" eaLnBrk="0" fontAlgn="base" latinLnBrk="0" hangingPunct="0">
              <a:lnSpc>
                <a:spcPct val="100000"/>
              </a:lnSpc>
              <a:spcBef>
                <a:spcPct val="0"/>
              </a:spcBef>
              <a:spcAft>
                <a:spcPct val="0"/>
              </a:spcAft>
              <a:buClrTx/>
              <a:buSzTx/>
              <a:buFontTx/>
              <a:buNone/>
              <a:tabLst/>
              <a:defRPr/>
            </a:pPr>
            <a:r>
              <a:rPr lang="en-US" sz="1200" b="0" kern="0" dirty="0" smtClean="0">
                <a:solidFill>
                  <a:schemeClr val="tx1"/>
                </a:solidFill>
                <a:latin typeface="Gill Sans" pitchFamily="-108" charset="0"/>
                <a:ea typeface="ＭＳ Ｐゴシック" pitchFamily="-108" charset="-128"/>
                <a:cs typeface="+mn-cs"/>
              </a:rPr>
              <a:t>Split Loop</a:t>
            </a:r>
            <a:r>
              <a:rPr kumimoji="0" lang="en-US" sz="1200" b="0" i="0" u="none" strike="noStrike" kern="0" cap="none" spc="0" normalizeH="0" baseline="0" noProof="0" dirty="0" smtClean="0">
                <a:ln>
                  <a:noFill/>
                </a:ln>
                <a:solidFill>
                  <a:srgbClr val="292929"/>
                </a:solidFill>
                <a:effectLst/>
                <a:uLnTx/>
                <a:uFillTx/>
                <a:latin typeface="Gill Sans" pitchFamily="-108" charset="0"/>
                <a:ea typeface="Arial" pitchFamily="21" charset="0"/>
                <a:cs typeface="+mn-cs"/>
              </a:rPr>
              <a:t>: Simplify logic that occurs in a loop</a:t>
            </a:r>
          </a:p>
          <a:p>
            <a:pPr marL="236538" marR="0" lvl="0" indent="-236538" algn="l" defTabSz="914400" rtl="0" eaLnBrk="0" fontAlgn="base" latinLnBrk="0" hangingPunct="0">
              <a:lnSpc>
                <a:spcPct val="100000"/>
              </a:lnSpc>
              <a:spcBef>
                <a:spcPct val="0"/>
              </a:spcBef>
              <a:spcAft>
                <a:spcPct val="0"/>
              </a:spcAft>
              <a:buClrTx/>
              <a:buSzTx/>
              <a:buFontTx/>
              <a:buNone/>
              <a:tabLst/>
              <a:defRPr/>
            </a:pPr>
            <a:endParaRPr lang="en-US" sz="1200" dirty="0" smtClean="0"/>
          </a:p>
          <a:p>
            <a:pPr lvl="0">
              <a:buNone/>
            </a:pPr>
            <a:r>
              <a:rPr lang="en-US" sz="2400" b="1" kern="0" dirty="0" smtClean="0"/>
              <a:t>Refactoring</a:t>
            </a:r>
            <a:endParaRPr lang="en-US" sz="2400" dirty="0" smtClean="0"/>
          </a:p>
          <a:p>
            <a:pPr marL="236538" indent="-236538"/>
            <a:r>
              <a:rPr lang="en-US" sz="2400" dirty="0" smtClean="0"/>
              <a:t>Refactoring happens as normal part of development</a:t>
            </a:r>
          </a:p>
          <a:p>
            <a:pPr marL="236538" indent="-236538"/>
            <a:r>
              <a:rPr lang="en-US" sz="2400" dirty="0" smtClean="0"/>
              <a:t>No ‘permission’ needed by the team to refactor</a:t>
            </a:r>
          </a:p>
          <a:p>
            <a:pPr marL="236538" indent="-236538"/>
            <a:endParaRPr lang="en-US" sz="2400" dirty="0" smtClean="0"/>
          </a:p>
          <a:p>
            <a:pPr lvl="0">
              <a:buNone/>
            </a:pPr>
            <a:r>
              <a:rPr lang="en-US" sz="2400" b="1" kern="0" dirty="0" smtClean="0"/>
              <a:t>Redesign</a:t>
            </a:r>
          </a:p>
          <a:p>
            <a:pPr marL="236538" indent="-236538"/>
            <a:r>
              <a:rPr lang="en-US" sz="2400" dirty="0" smtClean="0"/>
              <a:t>Large scale refactoring/redesign decisions should be owned by the whole team</a:t>
            </a:r>
          </a:p>
          <a:p>
            <a:pPr marL="236538" indent="-236538"/>
            <a:r>
              <a:rPr lang="en-US" sz="2400" dirty="0" smtClean="0"/>
              <a:t>Potentially takes many days</a:t>
            </a:r>
          </a:p>
          <a:p>
            <a:pPr marL="236538" indent="-236538"/>
            <a:r>
              <a:rPr lang="en-US" sz="2400" dirty="0" smtClean="0"/>
              <a:t>Often assigned its own story card</a:t>
            </a:r>
          </a:p>
          <a:p>
            <a:pPr marL="236538" indent="-236538"/>
            <a:r>
              <a:rPr lang="en-US" sz="2400" dirty="0" smtClean="0"/>
              <a:t>Allows for estimation &amp; prioritization</a:t>
            </a:r>
            <a:endParaRPr lang="en-US" sz="2400" b="1" kern="0" dirty="0" smtClean="0"/>
          </a:p>
          <a:p>
            <a:pPr marL="236538" marR="0" indent="-236538" algn="l" defTabSz="914400" rtl="0" eaLnBrk="0" fontAlgn="base" latinLnBrk="0" hangingPunct="0">
              <a:lnSpc>
                <a:spcPct val="100000"/>
              </a:lnSpc>
              <a:spcBef>
                <a:spcPct val="0"/>
              </a:spcBef>
              <a:spcAft>
                <a:spcPct val="0"/>
              </a:spcAft>
              <a:buClrTx/>
              <a:buSzTx/>
              <a:buFontTx/>
              <a:buNone/>
              <a:tabLst/>
              <a:defRPr/>
            </a:pPr>
            <a:endParaRPr lang="en-US" sz="1200" dirty="0" smtClean="0"/>
          </a:p>
          <a:p>
            <a:r>
              <a:rPr lang="en-US" dirty="0" smtClean="0"/>
              <a:t>Point out the importance</a:t>
            </a:r>
            <a:r>
              <a:rPr lang="en-US" baseline="0" dirty="0" smtClean="0"/>
              <a:t> of keeping refactoring and redesign separate</a:t>
            </a:r>
          </a:p>
          <a:p>
            <a:pPr>
              <a:buFontTx/>
              <a:buChar char="•"/>
            </a:pPr>
            <a:r>
              <a:rPr lang="en-US" baseline="0" dirty="0" smtClean="0"/>
              <a:t>Large redesigns are NOT refactoring</a:t>
            </a:r>
          </a:p>
          <a:p>
            <a:pPr>
              <a:buFontTx/>
              <a:buChar char="•"/>
            </a:pPr>
            <a:r>
              <a:rPr lang="en-US" baseline="0" dirty="0" smtClean="0"/>
              <a:t>Be clear with the business owners that any redesigns are an investment in future speed and maintainability.</a:t>
            </a:r>
          </a:p>
          <a:p>
            <a:pPr marL="0" indent="0">
              <a:buFont typeface="Arial"/>
              <a:buNone/>
            </a:pPr>
            <a:endParaRPr lang="en-US" sz="1200" baseline="0" dirty="0" smtClean="0"/>
          </a:p>
          <a:p>
            <a:pPr marL="0" indent="0">
              <a:buFont typeface="Arial"/>
              <a:buNone/>
            </a:pPr>
            <a:r>
              <a:rPr lang="en-US" sz="1200" dirty="0" smtClean="0"/>
              <a:t>Tips</a:t>
            </a:r>
          </a:p>
          <a:p>
            <a:pPr marL="342900" indent="-342900">
              <a:buFont typeface="Arial"/>
              <a:buChar char="•"/>
            </a:pPr>
            <a:r>
              <a:rPr lang="en-US" sz="2400" dirty="0" smtClean="0"/>
              <a:t>Check in before beginning</a:t>
            </a:r>
          </a:p>
          <a:p>
            <a:pPr marL="800100" lvl="1" indent="-342900">
              <a:buFont typeface="Arial"/>
              <a:buChar char="•"/>
            </a:pPr>
            <a:r>
              <a:rPr lang="en-US" sz="2400" dirty="0" smtClean="0"/>
              <a:t>Allows easy back out</a:t>
            </a:r>
          </a:p>
          <a:p>
            <a:pPr marL="342900" indent="-342900">
              <a:buFont typeface="Arial"/>
              <a:buChar char="•"/>
            </a:pPr>
            <a:r>
              <a:rPr lang="en-US" sz="2400" dirty="0" smtClean="0"/>
              <a:t>If unsure of design, spike a solution</a:t>
            </a:r>
          </a:p>
          <a:p>
            <a:pPr marL="800100" lvl="1" indent="-342900">
              <a:buFont typeface="Arial"/>
              <a:buChar char="•"/>
            </a:pPr>
            <a:r>
              <a:rPr lang="en-US" sz="2400" dirty="0" smtClean="0"/>
              <a:t>Don’t worry about testing, just go as far as you can to learn what will work</a:t>
            </a:r>
          </a:p>
          <a:p>
            <a:pPr marL="800100" lvl="1" indent="-342900">
              <a:buFont typeface="Arial"/>
              <a:buChar char="•"/>
            </a:pPr>
            <a:r>
              <a:rPr lang="en-US" sz="2400" dirty="0" smtClean="0"/>
              <a:t>ALWAYS back out your spike and start again with tests</a:t>
            </a:r>
          </a:p>
          <a:p>
            <a:pPr marL="342900" indent="-342900">
              <a:buFont typeface="Arial"/>
              <a:buChar char="•"/>
            </a:pPr>
            <a:r>
              <a:rPr lang="en-US" sz="2400" dirty="0" smtClean="0"/>
              <a:t>Work in VERY small steps</a:t>
            </a:r>
          </a:p>
          <a:p>
            <a:pPr marL="800100" lvl="1" indent="-342900">
              <a:buFont typeface="Arial"/>
              <a:buChar char="•"/>
            </a:pPr>
            <a:r>
              <a:rPr lang="en-US" sz="2400" dirty="0" smtClean="0"/>
              <a:t>Keep the tests passing throughout the entire redesign</a:t>
            </a:r>
          </a:p>
          <a:p>
            <a:pPr marL="0" indent="0">
              <a:buFont typeface="Arial"/>
              <a:buNone/>
            </a:pPr>
            <a:endParaRPr lang="en-US" sz="1200" dirty="0" smtClean="0"/>
          </a:p>
          <a:p>
            <a:pPr marL="236538" indent="-236538"/>
            <a:endParaRPr lang="en-US" sz="1200" dirty="0" smtClean="0"/>
          </a:p>
          <a:p>
            <a:pPr marL="236538" indent="-236538"/>
            <a:endParaRPr lang="en-US" sz="1200" dirty="0" smtClean="0"/>
          </a:p>
          <a:p>
            <a:pPr>
              <a:buNone/>
            </a:pPr>
            <a:endParaRPr lang="en-US" sz="1200" dirty="0" smtClean="0"/>
          </a:p>
          <a:p>
            <a:endParaRPr lang="en-US" dirty="0"/>
          </a:p>
        </p:txBody>
      </p:sp>
    </p:spTree>
    <p:extLst>
      <p:ext uri="{BB962C8B-B14F-4D97-AF65-F5344CB8AC3E}">
        <p14:creationId xmlns:p14="http://schemas.microsoft.com/office/powerpoint/2010/main" val="1783058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BEB6697-7A71-304C-A3AF-FBFA348F8602}" type="slidenum">
              <a:rPr lang="en-AU"/>
              <a:pPr eaLnBrk="1" hangingPunct="1"/>
              <a:t>65</a:t>
            </a:fld>
            <a:endParaRPr lang="en-AU"/>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2DD6CB-5F26-264E-829B-E3637CBD8509}" type="slidenum">
              <a:rPr lang="en-GB"/>
              <a:pPr/>
              <a:t>67</a:t>
            </a:fld>
            <a:endParaRPr lang="en-GB"/>
          </a:p>
        </p:txBody>
      </p:sp>
      <p:sp>
        <p:nvSpPr>
          <p:cNvPr id="3112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0EEA1F8-D2AF-1541-ADCC-13A134C88CFC}" type="slidenum">
              <a:rPr lang="en-AU"/>
              <a:pPr eaLnBrk="1" hangingPunct="1"/>
              <a:t>6</a:t>
            </a:fld>
            <a:endParaRPr lang="en-AU"/>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960FEA-1318-DB45-AA6C-694993289817}" type="slidenum">
              <a:rPr lang="en-GB"/>
              <a:pPr/>
              <a:t>68</a:t>
            </a:fld>
            <a:endParaRPr lang="en-GB"/>
          </a:p>
        </p:txBody>
      </p:sp>
      <p:sp>
        <p:nvSpPr>
          <p:cNvPr id="3174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17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1CD9FA-4C04-D84E-B26F-1592F57CA703}" type="slidenum">
              <a:rPr lang="en-GB"/>
              <a:pPr/>
              <a:t>69</a:t>
            </a:fld>
            <a:endParaRPr lang="en-GB"/>
          </a:p>
        </p:txBody>
      </p:sp>
      <p:sp>
        <p:nvSpPr>
          <p:cNvPr id="3522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52259" name="Rectangle 3"/>
          <p:cNvSpPr>
            <a:spLocks noGrp="1" noChangeArrowheads="1"/>
          </p:cNvSpPr>
          <p:nvPr>
            <p:ph type="body" idx="1"/>
          </p:nvPr>
        </p:nvSpPr>
        <p:spPr>
          <a:xfrm>
            <a:off x="686420" y="4342854"/>
            <a:ext cx="5485160" cy="4115268"/>
          </a:xfrm>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C73F3C-05CB-6C48-A186-CE512A3101A0}" type="slidenum">
              <a:rPr lang="en-GB"/>
              <a:pPr/>
              <a:t>70</a:t>
            </a:fld>
            <a:endParaRPr lang="en-GB"/>
          </a:p>
        </p:txBody>
      </p:sp>
      <p:sp>
        <p:nvSpPr>
          <p:cNvPr id="3655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65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BEFD16-AEF2-9141-A30C-1643411149EA}" type="slidenum">
              <a:rPr lang="en-GB"/>
              <a:pPr/>
              <a:t>71</a:t>
            </a:fld>
            <a:endParaRPr lang="en-GB"/>
          </a:p>
        </p:txBody>
      </p:sp>
      <p:sp>
        <p:nvSpPr>
          <p:cNvPr id="3676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67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AEE164-75B8-864C-B680-44CEF1FEA46C}" type="slidenum">
              <a:rPr lang="en-GB"/>
              <a:pPr/>
              <a:t>72</a:t>
            </a:fld>
            <a:endParaRPr lang="en-GB"/>
          </a:p>
        </p:txBody>
      </p:sp>
      <p:sp>
        <p:nvSpPr>
          <p:cNvPr id="369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69667" name="Rectangle 3"/>
          <p:cNvSpPr>
            <a:spLocks noGrp="1" noChangeArrowheads="1"/>
          </p:cNvSpPr>
          <p:nvPr>
            <p:ph type="body" idx="1"/>
          </p:nvPr>
        </p:nvSpPr>
        <p:spPr>
          <a:xfrm>
            <a:off x="686420" y="4342854"/>
            <a:ext cx="5485160" cy="4115268"/>
          </a:xfrm>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A6D2AA-E544-B24F-920B-37D0DC110C9C}" type="slidenum">
              <a:rPr lang="en-GB"/>
              <a:pPr/>
              <a:t>73</a:t>
            </a:fld>
            <a:endParaRPr lang="en-GB"/>
          </a:p>
        </p:txBody>
      </p:sp>
      <p:sp>
        <p:nvSpPr>
          <p:cNvPr id="3717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71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4D624A-0159-C545-A6E5-A2F7E7AF85F3}" type="slidenum">
              <a:rPr lang="en-GB"/>
              <a:pPr/>
              <a:t>74</a:t>
            </a:fld>
            <a:endParaRPr lang="en-GB"/>
          </a:p>
        </p:txBody>
      </p:sp>
      <p:sp>
        <p:nvSpPr>
          <p:cNvPr id="3737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73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A9C93-8CAC-4B4B-A200-5CEE9F145853}" type="slidenum">
              <a:rPr lang="en-GB"/>
              <a:pPr/>
              <a:t>75</a:t>
            </a:fld>
            <a:endParaRPr lang="en-GB"/>
          </a:p>
        </p:txBody>
      </p:sp>
      <p:sp>
        <p:nvSpPr>
          <p:cNvPr id="3850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85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079AB6-5DA7-BA47-A01B-CEC72121F0E7}" type="slidenum">
              <a:rPr lang="en-GB"/>
              <a:pPr/>
              <a:t>76</a:t>
            </a:fld>
            <a:endParaRPr lang="en-GB"/>
          </a:p>
        </p:txBody>
      </p:sp>
      <p:sp>
        <p:nvSpPr>
          <p:cNvPr id="363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63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4836BE-1D34-1747-8465-D57F118A3079}" type="slidenum">
              <a:rPr lang="en-GB"/>
              <a:pPr/>
              <a:t>77</a:t>
            </a:fld>
            <a:endParaRPr lang="en-GB"/>
          </a:p>
        </p:txBody>
      </p:sp>
      <p:sp>
        <p:nvSpPr>
          <p:cNvPr id="3563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56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C31939E-B83C-5340-A7EA-791304DE3FFB}" type="slidenum">
              <a:rPr lang="en-AU"/>
              <a:pPr eaLnBrk="1" hangingPunct="1"/>
              <a:t>7</a:t>
            </a:fld>
            <a:endParaRPr lang="en-AU"/>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BE4FBA-52DD-104D-A642-8A1126627F1F}" type="slidenum">
              <a:rPr lang="en-GB"/>
              <a:pPr/>
              <a:t>78</a:t>
            </a:fld>
            <a:endParaRPr lang="en-GB"/>
          </a:p>
        </p:txBody>
      </p:sp>
      <p:sp>
        <p:nvSpPr>
          <p:cNvPr id="360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60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1975E19-CB61-2440-B228-B37F8E647F28}" type="slidenum">
              <a:rPr lang="en-AU"/>
              <a:pPr eaLnBrk="1" hangingPunct="1"/>
              <a:t>9</a:t>
            </a:fld>
            <a:endParaRPr lang="en-AU"/>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In order to ensure the quality of your application it is important to build up good test coverage at each of the levels below</a:t>
            </a:r>
          </a:p>
          <a:p>
            <a:pPr eaLnBrk="1" hangingPunct="1"/>
            <a:r>
              <a:rPr lang="en-AU"/>
              <a:t>Unit tests</a:t>
            </a:r>
          </a:p>
          <a:p>
            <a:pPr lvl="1" eaLnBrk="1" hangingPunct="1"/>
            <a:r>
              <a:rPr lang="en-AU"/>
              <a:t>Ensure good code quality</a:t>
            </a:r>
          </a:p>
          <a:p>
            <a:pPr eaLnBrk="1" hangingPunct="1"/>
            <a:r>
              <a:rPr lang="en-AU"/>
              <a:t>Acceptance tests</a:t>
            </a:r>
          </a:p>
          <a:p>
            <a:pPr lvl="1" eaLnBrk="1" hangingPunct="1"/>
            <a:r>
              <a:rPr lang="en-AU"/>
              <a:t>Ensure that the functionality is implemented correctly</a:t>
            </a:r>
          </a:p>
          <a:p>
            <a:pPr eaLnBrk="1" hangingPunct="1"/>
            <a:r>
              <a:rPr lang="en-AU"/>
              <a:t>Automated functional tests</a:t>
            </a:r>
          </a:p>
          <a:p>
            <a:pPr lvl="1" eaLnBrk="1" hangingPunct="1"/>
            <a:r>
              <a:rPr lang="en-AU"/>
              <a:t>Ensure functionality does not regress</a:t>
            </a:r>
          </a:p>
          <a:p>
            <a:pPr eaLnBrk="1" hangingPunct="1"/>
            <a:r>
              <a:rPr lang="en-AU"/>
              <a:t>Exploratory tests</a:t>
            </a:r>
          </a:p>
          <a:p>
            <a:pPr lvl="1" eaLnBrk="1" hangingPunct="1"/>
            <a:r>
              <a:rPr lang="en-AU"/>
              <a:t>Used to track down difficult conceptualise test cases</a:t>
            </a:r>
          </a:p>
          <a:p>
            <a:pPr eaLnBrk="1" hangingPunct="1"/>
            <a:r>
              <a:rPr lang="en-AU"/>
              <a:t>End to end integration tests</a:t>
            </a:r>
          </a:p>
          <a:p>
            <a:pPr lvl="1" eaLnBrk="1" hangingPunct="1"/>
            <a:r>
              <a:rPr lang="en-AU"/>
              <a:t>Ensure the system works as a whole</a:t>
            </a:r>
          </a:p>
          <a:p>
            <a:pPr eaLnBrk="1" hangingPunct="1"/>
            <a:r>
              <a:rPr lang="en-AU"/>
              <a:t>Non Functional tests</a:t>
            </a:r>
          </a:p>
          <a:p>
            <a:pPr lvl="1" eaLnBrk="1" hangingPunct="1"/>
            <a:r>
              <a:rPr lang="en-AU"/>
              <a:t>Ensure that system meets non functional requirements such as performance and security</a:t>
            </a:r>
          </a:p>
          <a:p>
            <a:pPr eaLnBrk="1" hangingPunct="1"/>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Transparency is extended to how to report</a:t>
            </a:r>
            <a:r>
              <a:rPr lang="en-US" baseline="0" dirty="0" smtClean="0"/>
              <a:t> on Quality.</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5FFBCA-1D57-B848-BB6A-4D4937790665}" type="datetimeFigureOut">
              <a:rPr lang="en-US" smtClean="0"/>
              <a:t>4/7/12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20ED6-BA0D-804C-90E1-49763AED6A3B}" type="slidenum">
              <a:rPr lang="en-US" smtClean="0"/>
              <a:t>‹#›</a:t>
            </a:fld>
            <a:endParaRPr lang="en-US"/>
          </a:p>
        </p:txBody>
      </p:sp>
    </p:spTree>
    <p:extLst>
      <p:ext uri="{BB962C8B-B14F-4D97-AF65-F5344CB8AC3E}">
        <p14:creationId xmlns:p14="http://schemas.microsoft.com/office/powerpoint/2010/main" val="3230913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5FFBCA-1D57-B848-BB6A-4D4937790665}" type="datetimeFigureOut">
              <a:rPr lang="en-US" smtClean="0"/>
              <a:t>4/7/12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20ED6-BA0D-804C-90E1-49763AED6A3B}" type="slidenum">
              <a:rPr lang="en-US" smtClean="0"/>
              <a:t>‹#›</a:t>
            </a:fld>
            <a:endParaRPr lang="en-US"/>
          </a:p>
        </p:txBody>
      </p:sp>
    </p:spTree>
    <p:extLst>
      <p:ext uri="{BB962C8B-B14F-4D97-AF65-F5344CB8AC3E}">
        <p14:creationId xmlns:p14="http://schemas.microsoft.com/office/powerpoint/2010/main" val="2120256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5FFBCA-1D57-B848-BB6A-4D4937790665}" type="datetimeFigureOut">
              <a:rPr lang="en-US" smtClean="0"/>
              <a:t>4/7/12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20ED6-BA0D-804C-90E1-49763AED6A3B}" type="slidenum">
              <a:rPr lang="en-US" smtClean="0"/>
              <a:t>‹#›</a:t>
            </a:fld>
            <a:endParaRPr lang="en-US"/>
          </a:p>
        </p:txBody>
      </p:sp>
    </p:spTree>
    <p:extLst>
      <p:ext uri="{BB962C8B-B14F-4D97-AF65-F5344CB8AC3E}">
        <p14:creationId xmlns:p14="http://schemas.microsoft.com/office/powerpoint/2010/main" val="14912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5FFBCA-1D57-B848-BB6A-4D4937790665}" type="datetimeFigureOut">
              <a:rPr lang="en-US" smtClean="0"/>
              <a:t>4/7/12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20ED6-BA0D-804C-90E1-49763AED6A3B}" type="slidenum">
              <a:rPr lang="en-US" smtClean="0"/>
              <a:t>‹#›</a:t>
            </a:fld>
            <a:endParaRPr lang="en-US"/>
          </a:p>
        </p:txBody>
      </p:sp>
    </p:spTree>
    <p:extLst>
      <p:ext uri="{BB962C8B-B14F-4D97-AF65-F5344CB8AC3E}">
        <p14:creationId xmlns:p14="http://schemas.microsoft.com/office/powerpoint/2010/main" val="3854743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5FFBCA-1D57-B848-BB6A-4D4937790665}" type="datetimeFigureOut">
              <a:rPr lang="en-US" smtClean="0"/>
              <a:t>4/7/12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20ED6-BA0D-804C-90E1-49763AED6A3B}" type="slidenum">
              <a:rPr lang="en-US" smtClean="0"/>
              <a:t>‹#›</a:t>
            </a:fld>
            <a:endParaRPr lang="en-US"/>
          </a:p>
        </p:txBody>
      </p:sp>
    </p:spTree>
    <p:extLst>
      <p:ext uri="{BB962C8B-B14F-4D97-AF65-F5344CB8AC3E}">
        <p14:creationId xmlns:p14="http://schemas.microsoft.com/office/powerpoint/2010/main" val="68666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5FFBCA-1D57-B848-BB6A-4D4937790665}" type="datetimeFigureOut">
              <a:rPr lang="en-US" smtClean="0"/>
              <a:t>4/7/12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720ED6-BA0D-804C-90E1-49763AED6A3B}" type="slidenum">
              <a:rPr lang="en-US" smtClean="0"/>
              <a:t>‹#›</a:t>
            </a:fld>
            <a:endParaRPr lang="en-US"/>
          </a:p>
        </p:txBody>
      </p:sp>
    </p:spTree>
    <p:extLst>
      <p:ext uri="{BB962C8B-B14F-4D97-AF65-F5344CB8AC3E}">
        <p14:creationId xmlns:p14="http://schemas.microsoft.com/office/powerpoint/2010/main" val="2357941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5FFBCA-1D57-B848-BB6A-4D4937790665}" type="datetimeFigureOut">
              <a:rPr lang="en-US" smtClean="0"/>
              <a:t>4/7/12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720ED6-BA0D-804C-90E1-49763AED6A3B}" type="slidenum">
              <a:rPr lang="en-US" smtClean="0"/>
              <a:t>‹#›</a:t>
            </a:fld>
            <a:endParaRPr lang="en-US"/>
          </a:p>
        </p:txBody>
      </p:sp>
    </p:spTree>
    <p:extLst>
      <p:ext uri="{BB962C8B-B14F-4D97-AF65-F5344CB8AC3E}">
        <p14:creationId xmlns:p14="http://schemas.microsoft.com/office/powerpoint/2010/main" val="2726659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5FFBCA-1D57-B848-BB6A-4D4937790665}" type="datetimeFigureOut">
              <a:rPr lang="en-US" smtClean="0"/>
              <a:t>4/7/12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720ED6-BA0D-804C-90E1-49763AED6A3B}" type="slidenum">
              <a:rPr lang="en-US" smtClean="0"/>
              <a:t>‹#›</a:t>
            </a:fld>
            <a:endParaRPr lang="en-US"/>
          </a:p>
        </p:txBody>
      </p:sp>
    </p:spTree>
    <p:extLst>
      <p:ext uri="{BB962C8B-B14F-4D97-AF65-F5344CB8AC3E}">
        <p14:creationId xmlns:p14="http://schemas.microsoft.com/office/powerpoint/2010/main" val="635553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5FFBCA-1D57-B848-BB6A-4D4937790665}" type="datetimeFigureOut">
              <a:rPr lang="en-US" smtClean="0"/>
              <a:t>4/7/12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720ED6-BA0D-804C-90E1-49763AED6A3B}" type="slidenum">
              <a:rPr lang="en-US" smtClean="0"/>
              <a:t>‹#›</a:t>
            </a:fld>
            <a:endParaRPr lang="en-US"/>
          </a:p>
        </p:txBody>
      </p:sp>
    </p:spTree>
    <p:extLst>
      <p:ext uri="{BB962C8B-B14F-4D97-AF65-F5344CB8AC3E}">
        <p14:creationId xmlns:p14="http://schemas.microsoft.com/office/powerpoint/2010/main" val="4132928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5FFBCA-1D57-B848-BB6A-4D4937790665}" type="datetimeFigureOut">
              <a:rPr lang="en-US" smtClean="0"/>
              <a:t>4/7/12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720ED6-BA0D-804C-90E1-49763AED6A3B}" type="slidenum">
              <a:rPr lang="en-US" smtClean="0"/>
              <a:t>‹#›</a:t>
            </a:fld>
            <a:endParaRPr lang="en-US"/>
          </a:p>
        </p:txBody>
      </p:sp>
    </p:spTree>
    <p:extLst>
      <p:ext uri="{BB962C8B-B14F-4D97-AF65-F5344CB8AC3E}">
        <p14:creationId xmlns:p14="http://schemas.microsoft.com/office/powerpoint/2010/main" val="367580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5FFBCA-1D57-B848-BB6A-4D4937790665}" type="datetimeFigureOut">
              <a:rPr lang="en-US" smtClean="0"/>
              <a:t>4/7/12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720ED6-BA0D-804C-90E1-49763AED6A3B}" type="slidenum">
              <a:rPr lang="en-US" smtClean="0"/>
              <a:t>‹#›</a:t>
            </a:fld>
            <a:endParaRPr lang="en-US"/>
          </a:p>
        </p:txBody>
      </p:sp>
    </p:spTree>
    <p:extLst>
      <p:ext uri="{BB962C8B-B14F-4D97-AF65-F5344CB8AC3E}">
        <p14:creationId xmlns:p14="http://schemas.microsoft.com/office/powerpoint/2010/main" val="7314811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5FFBCA-1D57-B848-BB6A-4D4937790665}" type="datetimeFigureOut">
              <a:rPr lang="en-US" smtClean="0"/>
              <a:t>4/7/12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20ED6-BA0D-804C-90E1-49763AED6A3B}" type="slidenum">
              <a:rPr lang="en-US" smtClean="0"/>
              <a:t>‹#›</a:t>
            </a:fld>
            <a:endParaRPr lang="en-US"/>
          </a:p>
        </p:txBody>
      </p:sp>
    </p:spTree>
    <p:extLst>
      <p:ext uri="{BB962C8B-B14F-4D97-AF65-F5344CB8AC3E}">
        <p14:creationId xmlns:p14="http://schemas.microsoft.com/office/powerpoint/2010/main" val="1554826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5"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chart" Target="../charts/chart9.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Keyword-driven_testing" TargetMode="External"/><Relationship Id="rId4" Type="http://schemas.openxmlformats.org/officeDocument/2006/relationships/hyperlink" Target="http://en.wikipedia.org/wiki/Data-driven_testing" TargetMode="External"/><Relationship Id="rId1" Type="http://schemas.openxmlformats.org/officeDocument/2006/relationships/slideLayout" Target="../slideLayouts/slideLayout2.xml"/><Relationship Id="rId2" Type="http://schemas.openxmlformats.org/officeDocument/2006/relationships/hyperlink" Target="http://en.wikipedia.org/wiki/Model_based_desig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9" Type="http://schemas.openxmlformats.org/officeDocument/2006/relationships/image" Target="../media/image9.emf"/><Relationship Id="rId20" Type="http://schemas.openxmlformats.org/officeDocument/2006/relationships/image" Target="../media/image20.emf"/><Relationship Id="rId21" Type="http://schemas.openxmlformats.org/officeDocument/2006/relationships/image" Target="../media/image21.emf"/><Relationship Id="rId22" Type="http://schemas.openxmlformats.org/officeDocument/2006/relationships/image" Target="../media/image22.emf"/><Relationship Id="rId23" Type="http://schemas.openxmlformats.org/officeDocument/2006/relationships/image" Target="../media/image23.emf"/><Relationship Id="rId24" Type="http://schemas.openxmlformats.org/officeDocument/2006/relationships/image" Target="../media/image24.emf"/><Relationship Id="rId25" Type="http://schemas.openxmlformats.org/officeDocument/2006/relationships/image" Target="../media/image25.emf"/><Relationship Id="rId26" Type="http://schemas.openxmlformats.org/officeDocument/2006/relationships/image" Target="../media/image26.emf"/><Relationship Id="rId27" Type="http://schemas.openxmlformats.org/officeDocument/2006/relationships/image" Target="../media/image27.emf"/><Relationship Id="rId28" Type="http://schemas.openxmlformats.org/officeDocument/2006/relationships/image" Target="../media/image28.emf"/><Relationship Id="rId29" Type="http://schemas.openxmlformats.org/officeDocument/2006/relationships/image" Target="../media/image29.emf"/><Relationship Id="rId30" Type="http://schemas.openxmlformats.org/officeDocument/2006/relationships/image" Target="../media/image30.emf"/><Relationship Id="rId31" Type="http://schemas.openxmlformats.org/officeDocument/2006/relationships/image" Target="../media/image31.emf"/><Relationship Id="rId10" Type="http://schemas.openxmlformats.org/officeDocument/2006/relationships/image" Target="../media/image10.emf"/><Relationship Id="rId11" Type="http://schemas.openxmlformats.org/officeDocument/2006/relationships/image" Target="../media/image11.emf"/><Relationship Id="rId12" Type="http://schemas.openxmlformats.org/officeDocument/2006/relationships/image" Target="../media/image12.emf"/><Relationship Id="rId13" Type="http://schemas.openxmlformats.org/officeDocument/2006/relationships/image" Target="../media/image13.emf"/><Relationship Id="rId14" Type="http://schemas.openxmlformats.org/officeDocument/2006/relationships/image" Target="../media/image14.emf"/><Relationship Id="rId15" Type="http://schemas.openxmlformats.org/officeDocument/2006/relationships/image" Target="../media/image15.emf"/><Relationship Id="rId16" Type="http://schemas.openxmlformats.org/officeDocument/2006/relationships/image" Target="../media/image16.png"/><Relationship Id="rId17" Type="http://schemas.openxmlformats.org/officeDocument/2006/relationships/image" Target="../media/image17.emf"/><Relationship Id="rId18" Type="http://schemas.openxmlformats.org/officeDocument/2006/relationships/image" Target="../media/image18.emf"/><Relationship Id="rId19"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7.emf"/><Relationship Id="rId8" Type="http://schemas.openxmlformats.org/officeDocument/2006/relationships/image" Target="../media/image8.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1.bin"/><Relationship Id="rId5" Type="http://schemas.openxmlformats.org/officeDocument/2006/relationships/image" Target="../media/image3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4" Type="http://schemas.microsoft.com/office/2007/relationships/hdphoto" Target="../media/hdphoto2.wdp"/><Relationship Id="rId5" Type="http://schemas.openxmlformats.org/officeDocument/2006/relationships/image" Target="../media/image37.jpeg"/><Relationship Id="rId6" Type="http://schemas.microsoft.com/office/2007/relationships/hdphoto" Target="../media/hdphoto3.wdp"/><Relationship Id="rId7" Type="http://schemas.openxmlformats.org/officeDocument/2006/relationships/image" Target="../media/image38.jpeg"/><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4"/>
          <p:cNvSpPr>
            <a:spLocks noGrp="1"/>
          </p:cNvSpPr>
          <p:nvPr>
            <p:ph type="ftr" sz="quarter" idx="4294967295"/>
          </p:nvPr>
        </p:nvSpPr>
        <p:spPr bwMode="auto">
          <a:xfrm>
            <a:off x="312420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
        <p:nvSpPr>
          <p:cNvPr id="57347" name="Rectangle 2"/>
          <p:cNvSpPr>
            <a:spLocks noGrp="1"/>
          </p:cNvSpPr>
          <p:nvPr>
            <p:ph type="title"/>
          </p:nvPr>
        </p:nvSpPr>
        <p:spPr>
          <a:xfrm>
            <a:off x="457200" y="700088"/>
            <a:ext cx="8229600" cy="655637"/>
          </a:xfrm>
        </p:spPr>
        <p:txBody>
          <a:bodyPr>
            <a:normAutofit fontScale="90000"/>
          </a:bodyPr>
          <a:lstStyle/>
          <a:p>
            <a:pPr algn="l"/>
            <a:r>
              <a:rPr lang="en-AU">
                <a:latin typeface="Calibri" charset="0"/>
                <a:ea typeface="ＭＳ Ｐゴシック" charset="0"/>
              </a:rPr>
              <a:t>Agile practices – Daily stand ups</a:t>
            </a:r>
          </a:p>
        </p:txBody>
      </p:sp>
      <p:sp>
        <p:nvSpPr>
          <p:cNvPr id="57348" name="Rectangle 3"/>
          <p:cNvSpPr>
            <a:spLocks noGrp="1"/>
          </p:cNvSpPr>
          <p:nvPr>
            <p:ph type="body" idx="1"/>
          </p:nvPr>
        </p:nvSpPr>
        <p:spPr>
          <a:xfrm>
            <a:off x="457200" y="1722438"/>
            <a:ext cx="4868863" cy="4144962"/>
          </a:xfrm>
        </p:spPr>
        <p:txBody>
          <a:bodyPr>
            <a:normAutofit fontScale="70000" lnSpcReduction="20000"/>
          </a:bodyPr>
          <a:lstStyle/>
          <a:p>
            <a:pPr>
              <a:lnSpc>
                <a:spcPct val="90000"/>
              </a:lnSpc>
            </a:pPr>
            <a:r>
              <a:rPr lang="en-AU">
                <a:latin typeface="Calibri" charset="0"/>
                <a:ea typeface="ＭＳ Ｐゴシック" charset="0"/>
              </a:rPr>
              <a:t>A 10 – 15 minute stand up meeting </a:t>
            </a:r>
            <a:br>
              <a:rPr lang="en-AU">
                <a:latin typeface="Calibri" charset="0"/>
                <a:ea typeface="ＭＳ Ｐゴシック" charset="0"/>
              </a:rPr>
            </a:br>
            <a:r>
              <a:rPr lang="en-AU">
                <a:latin typeface="Calibri" charset="0"/>
                <a:ea typeface="ＭＳ Ｐゴシック" charset="0"/>
              </a:rPr>
              <a:t>every day</a:t>
            </a:r>
          </a:p>
          <a:p>
            <a:pPr>
              <a:lnSpc>
                <a:spcPct val="90000"/>
              </a:lnSpc>
            </a:pPr>
            <a:r>
              <a:rPr lang="en-AU">
                <a:latin typeface="Calibri" charset="0"/>
                <a:ea typeface="ＭＳ Ｐゴシック" charset="0"/>
              </a:rPr>
              <a:t>Each team member in turn answers the three questions</a:t>
            </a:r>
          </a:p>
          <a:p>
            <a:pPr lvl="1">
              <a:lnSpc>
                <a:spcPct val="90000"/>
              </a:lnSpc>
            </a:pPr>
            <a:r>
              <a:rPr lang="en-AU">
                <a:latin typeface="Calibri" charset="0"/>
                <a:ea typeface="ＭＳ Ｐゴシック" charset="0"/>
              </a:rPr>
              <a:t>What I did yesterday</a:t>
            </a:r>
          </a:p>
          <a:p>
            <a:pPr lvl="1">
              <a:lnSpc>
                <a:spcPct val="90000"/>
              </a:lnSpc>
            </a:pPr>
            <a:r>
              <a:rPr lang="en-AU">
                <a:latin typeface="Calibri" charset="0"/>
                <a:ea typeface="ＭＳ Ｐゴシック" charset="0"/>
              </a:rPr>
              <a:t>What I plan to do today</a:t>
            </a:r>
          </a:p>
          <a:p>
            <a:pPr lvl="1">
              <a:lnSpc>
                <a:spcPct val="90000"/>
              </a:lnSpc>
            </a:pPr>
            <a:r>
              <a:rPr lang="en-AU">
                <a:latin typeface="Calibri" charset="0"/>
                <a:ea typeface="ＭＳ Ｐゴシック" charset="0"/>
              </a:rPr>
              <a:t>What is holding me up</a:t>
            </a:r>
          </a:p>
          <a:p>
            <a:pPr>
              <a:lnSpc>
                <a:spcPct val="90000"/>
              </a:lnSpc>
            </a:pPr>
            <a:r>
              <a:rPr lang="en-AU">
                <a:latin typeface="Calibri" charset="0"/>
                <a:ea typeface="ＭＳ Ｐゴシック" charset="0"/>
              </a:rPr>
              <a:t>Understand what work is in progress and what problems have been encountered</a:t>
            </a:r>
          </a:p>
          <a:p>
            <a:pPr>
              <a:lnSpc>
                <a:spcPct val="90000"/>
              </a:lnSpc>
            </a:pPr>
            <a:r>
              <a:rPr lang="en-AU">
                <a:latin typeface="Calibri" charset="0"/>
                <a:ea typeface="ＭＳ Ｐゴシック" charset="0"/>
              </a:rPr>
              <a:t>Each team member knows what other team members are working on</a:t>
            </a:r>
          </a:p>
          <a:p>
            <a:pPr>
              <a:lnSpc>
                <a:spcPct val="90000"/>
              </a:lnSpc>
            </a:pPr>
            <a:r>
              <a:rPr lang="en-AU">
                <a:latin typeface="Calibri" charset="0"/>
                <a:ea typeface="ＭＳ Ｐゴシック" charset="0"/>
              </a:rPr>
              <a:t>It is a good arena for getting help with an area that is causing you problems</a:t>
            </a:r>
          </a:p>
        </p:txBody>
      </p:sp>
      <p:pic>
        <p:nvPicPr>
          <p:cNvPr id="57349" name="Picture 4" descr="258357938_9ae5eedc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863" y="1628775"/>
            <a:ext cx="3198812"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52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progress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7722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p:txBody>
          <a:bodyPr/>
          <a:lstStyle/>
          <a:p>
            <a:pPr eaLnBrk="1" hangingPunct="1">
              <a:defRPr/>
            </a:pPr>
            <a:r>
              <a:rPr lang="en-US" dirty="0" smtClean="0"/>
              <a:t>Metrics and reporting: goals</a:t>
            </a:r>
          </a:p>
        </p:txBody>
      </p:sp>
      <p:grpSp>
        <p:nvGrpSpPr>
          <p:cNvPr id="2" name="Group 5"/>
          <p:cNvGrpSpPr>
            <a:grpSpLocks/>
          </p:cNvGrpSpPr>
          <p:nvPr/>
        </p:nvGrpSpPr>
        <p:grpSpPr bwMode="auto">
          <a:xfrm>
            <a:off x="369888" y="1055688"/>
            <a:ext cx="8420100" cy="2667000"/>
            <a:chOff x="0" y="0"/>
            <a:chExt cx="5304" cy="1679"/>
          </a:xfrm>
        </p:grpSpPr>
        <p:sp>
          <p:nvSpPr>
            <p:cNvPr id="11271" name="Rectangle 6"/>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1272" name="Rectangle 7"/>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busy</a:t>
              </a:r>
              <a:r>
                <a:rPr lang="en-US" sz="2100" dirty="0">
                  <a:solidFill>
                    <a:schemeClr val="tx1"/>
                  </a:solidFill>
                  <a:latin typeface="Calibri" pitchFamily="34" charset="0"/>
                  <a:ea typeface="MS PGothic" pitchFamily="34" charset="-128"/>
                  <a:sym typeface="Calibri" pitchFamily="34" charset="0"/>
                </a:rPr>
                <a:t> is Testing?</a:t>
              </a:r>
            </a:p>
          </p:txBody>
        </p:sp>
        <p:sp>
          <p:nvSpPr>
            <p:cNvPr id="11273" name="Rectangle 8"/>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a:t>
              </a:r>
              <a:r>
                <a:rPr lang="en-US" sz="2100" dirty="0">
                  <a:solidFill>
                    <a:schemeClr val="tx1"/>
                  </a:solidFill>
                  <a:latin typeface="Calibri Bold" charset="0"/>
                  <a:ea typeface="MS PGothic" pitchFamily="34" charset="-128"/>
                  <a:sym typeface="Calibri Bold" charset="0"/>
                </a:rPr>
                <a:t>quality</a:t>
              </a:r>
              <a:r>
                <a:rPr lang="en-US" sz="2100" dirty="0">
                  <a:solidFill>
                    <a:schemeClr val="tx1"/>
                  </a:solidFill>
                  <a:latin typeface="Calibri" pitchFamily="34" charset="0"/>
                  <a:ea typeface="MS PGothic" pitchFamily="34" charset="-128"/>
                  <a:sym typeface="Calibri" pitchFamily="34" charset="0"/>
                </a:rPr>
                <a:t> of the software?</a:t>
              </a:r>
            </a:p>
          </p:txBody>
        </p:sp>
        <p:sp>
          <p:nvSpPr>
            <p:cNvPr id="11274" name="Rectangle 9"/>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level of </a:t>
              </a:r>
              <a:r>
                <a:rPr lang="en-US" sz="2100" dirty="0">
                  <a:solidFill>
                    <a:schemeClr val="tx1"/>
                  </a:solidFill>
                  <a:latin typeface="Calibri Bold" charset="0"/>
                  <a:ea typeface="MS PGothic" pitchFamily="34" charset="-128"/>
                  <a:sym typeface="Calibri Bold" charset="0"/>
                </a:rPr>
                <a:t>risk</a:t>
              </a:r>
              <a:r>
                <a:rPr lang="en-US" sz="2100" dirty="0">
                  <a:solidFill>
                    <a:schemeClr val="tx1"/>
                  </a:solidFill>
                  <a:latin typeface="Calibri" pitchFamily="34" charset="0"/>
                  <a:ea typeface="MS PGothic" pitchFamily="34" charset="-128"/>
                  <a:sym typeface="Calibri" pitchFamily="34" charset="0"/>
                </a:rPr>
                <a:t> in the software?</a:t>
              </a:r>
            </a:p>
          </p:txBody>
        </p:sp>
        <p:sp>
          <p:nvSpPr>
            <p:cNvPr id="11275" name="Rectangle 10"/>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our </a:t>
              </a:r>
              <a:r>
                <a:rPr lang="en-US" sz="2100" dirty="0">
                  <a:solidFill>
                    <a:schemeClr val="tx1"/>
                  </a:solidFill>
                  <a:latin typeface="Calibri Bold" charset="0"/>
                  <a:ea typeface="MS PGothic" pitchFamily="34" charset="-128"/>
                  <a:sym typeface="Calibri Bold" charset="0"/>
                </a:rPr>
                <a:t>progress</a:t>
              </a:r>
              <a:r>
                <a:rPr lang="en-US" sz="2100" dirty="0">
                  <a:solidFill>
                    <a:schemeClr val="tx1"/>
                  </a:solidFill>
                  <a:latin typeface="Calibri" pitchFamily="34" charset="0"/>
                  <a:ea typeface="MS PGothic" pitchFamily="34" charset="-128"/>
                  <a:sym typeface="Calibri" pitchFamily="34" charset="0"/>
                </a:rPr>
                <a:t>?</a:t>
              </a:r>
            </a:p>
          </p:txBody>
        </p:sp>
        <p:sp>
          <p:nvSpPr>
            <p:cNvPr id="11276" name="Rectangle 11"/>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good</a:t>
              </a:r>
              <a:r>
                <a:rPr lang="en-US" sz="2100" dirty="0">
                  <a:solidFill>
                    <a:schemeClr val="tx1"/>
                  </a:solidFill>
                  <a:latin typeface="Calibri" pitchFamily="34" charset="0"/>
                  <a:ea typeface="MS PGothic" pitchFamily="34" charset="-128"/>
                  <a:sym typeface="Calibri" pitchFamily="34" charset="0"/>
                </a:rPr>
                <a:t> is our testing? </a:t>
              </a:r>
            </a:p>
          </p:txBody>
        </p:sp>
      </p:grpSp>
    </p:spTree>
    <p:extLst>
      <p:ext uri="{BB962C8B-B14F-4D97-AF65-F5344CB8AC3E}">
        <p14:creationId xmlns:p14="http://schemas.microsoft.com/office/powerpoint/2010/main" val="278420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3" name="Object 5"/>
          <p:cNvGraphicFramePr>
            <a:graphicFrameLocks/>
          </p:cNvGraphicFramePr>
          <p:nvPr>
            <p:extLst>
              <p:ext uri="{D42A27DB-BD31-4B8C-83A1-F6EECF244321}">
                <p14:modId xmlns:p14="http://schemas.microsoft.com/office/powerpoint/2010/main" val="1078813080"/>
              </p:ext>
            </p:extLst>
          </p:nvPr>
        </p:nvGraphicFramePr>
        <p:xfrm>
          <a:off x="1352550" y="3889375"/>
          <a:ext cx="3071813" cy="2565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Object 6"/>
          <p:cNvGraphicFramePr>
            <a:graphicFrameLocks/>
          </p:cNvGraphicFramePr>
          <p:nvPr>
            <p:extLst>
              <p:ext uri="{D42A27DB-BD31-4B8C-83A1-F6EECF244321}">
                <p14:modId xmlns:p14="http://schemas.microsoft.com/office/powerpoint/2010/main" val="2553666915"/>
              </p:ext>
            </p:extLst>
          </p:nvPr>
        </p:nvGraphicFramePr>
        <p:xfrm>
          <a:off x="4999038" y="3960813"/>
          <a:ext cx="3262312" cy="2397125"/>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7"/>
          <p:cNvGrpSpPr>
            <a:grpSpLocks/>
          </p:cNvGrpSpPr>
          <p:nvPr/>
        </p:nvGrpSpPr>
        <p:grpSpPr bwMode="auto">
          <a:xfrm>
            <a:off x="369888" y="1055688"/>
            <a:ext cx="8420100" cy="2667000"/>
            <a:chOff x="0" y="0"/>
            <a:chExt cx="5304" cy="1679"/>
          </a:xfrm>
        </p:grpSpPr>
        <p:sp>
          <p:nvSpPr>
            <p:cNvPr id="13321" name="Rectangle 8"/>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3322" name="Rectangle 9"/>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busy</a:t>
              </a:r>
              <a:r>
                <a:rPr lang="en-US" sz="2100" dirty="0">
                  <a:solidFill>
                    <a:schemeClr val="tx1"/>
                  </a:solidFill>
                  <a:latin typeface="Calibri" pitchFamily="34" charset="0"/>
                  <a:ea typeface="MS PGothic" pitchFamily="34" charset="-128"/>
                  <a:sym typeface="Calibri" pitchFamily="34" charset="0"/>
                </a:rPr>
                <a:t> is Testing?</a:t>
              </a:r>
            </a:p>
          </p:txBody>
        </p:sp>
        <p:sp>
          <p:nvSpPr>
            <p:cNvPr id="13323" name="Rectangle 10"/>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13324" name="Rectangle 11"/>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13325" name="Rectangle 12"/>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13326" name="Rectangle 13"/>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extLst>
      <p:ext uri="{BB962C8B-B14F-4D97-AF65-F5344CB8AC3E}">
        <p14:creationId xmlns:p14="http://schemas.microsoft.com/office/powerpoint/2010/main" val="133547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p:nvPr>
        </p:nvSpPr>
        <p:spPr/>
        <p:txBody>
          <a:bodyPr/>
          <a:lstStyle/>
          <a:p>
            <a:pPr eaLnBrk="1" hangingPunct="1">
              <a:defRPr/>
            </a:pPr>
            <a:r>
              <a:rPr lang="en-US" dirty="0" smtClean="0"/>
              <a:t>Metrics and reporting: goals</a:t>
            </a:r>
          </a:p>
        </p:txBody>
      </p:sp>
      <p:graphicFrame>
        <p:nvGraphicFramePr>
          <p:cNvPr id="5" name="Object 5"/>
          <p:cNvGraphicFramePr>
            <a:graphicFrameLocks/>
          </p:cNvGraphicFramePr>
          <p:nvPr>
            <p:extLst>
              <p:ext uri="{D42A27DB-BD31-4B8C-83A1-F6EECF244321}">
                <p14:modId xmlns:p14="http://schemas.microsoft.com/office/powerpoint/2010/main" val="2573059522"/>
              </p:ext>
            </p:extLst>
          </p:nvPr>
        </p:nvGraphicFramePr>
        <p:xfrm>
          <a:off x="3222625" y="4311650"/>
          <a:ext cx="3414713" cy="21367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Object 6"/>
          <p:cNvGraphicFramePr>
            <a:graphicFrameLocks/>
          </p:cNvGraphicFramePr>
          <p:nvPr>
            <p:extLst>
              <p:ext uri="{D42A27DB-BD31-4B8C-83A1-F6EECF244321}">
                <p14:modId xmlns:p14="http://schemas.microsoft.com/office/powerpoint/2010/main" val="688104419"/>
              </p:ext>
            </p:extLst>
          </p:nvPr>
        </p:nvGraphicFramePr>
        <p:xfrm>
          <a:off x="5891089" y="4149080"/>
          <a:ext cx="3252911" cy="22300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Object 7"/>
          <p:cNvGraphicFramePr>
            <a:graphicFrameLocks/>
          </p:cNvGraphicFramePr>
          <p:nvPr>
            <p:extLst>
              <p:ext uri="{D42A27DB-BD31-4B8C-83A1-F6EECF244321}">
                <p14:modId xmlns:p14="http://schemas.microsoft.com/office/powerpoint/2010/main" val="4036848777"/>
              </p:ext>
            </p:extLst>
          </p:nvPr>
        </p:nvGraphicFramePr>
        <p:xfrm>
          <a:off x="0" y="4221088"/>
          <a:ext cx="3333576" cy="2037432"/>
        </p:xfrm>
        <a:graphic>
          <a:graphicData uri="http://schemas.openxmlformats.org/drawingml/2006/chart">
            <c:chart xmlns:c="http://schemas.openxmlformats.org/drawingml/2006/chart" xmlns:r="http://schemas.openxmlformats.org/officeDocument/2006/relationships" r:id="rId5"/>
          </a:graphicData>
        </a:graphic>
      </p:graphicFrame>
      <p:grpSp>
        <p:nvGrpSpPr>
          <p:cNvPr id="2" name="Group 8"/>
          <p:cNvGrpSpPr>
            <a:grpSpLocks/>
          </p:cNvGrpSpPr>
          <p:nvPr/>
        </p:nvGrpSpPr>
        <p:grpSpPr bwMode="auto">
          <a:xfrm>
            <a:off x="369888" y="1055688"/>
            <a:ext cx="8420100" cy="2667000"/>
            <a:chOff x="0" y="0"/>
            <a:chExt cx="5304" cy="1679"/>
          </a:xfrm>
        </p:grpSpPr>
        <p:sp>
          <p:nvSpPr>
            <p:cNvPr id="15370" name="Rectangle 9"/>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5371" name="Rectangle 10"/>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15372" name="Rectangle 11"/>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a:t>
              </a:r>
              <a:r>
                <a:rPr lang="en-US" sz="2100" dirty="0">
                  <a:solidFill>
                    <a:schemeClr val="tx1"/>
                  </a:solidFill>
                  <a:latin typeface="Calibri Bold" charset="0"/>
                  <a:ea typeface="MS PGothic" pitchFamily="34" charset="-128"/>
                  <a:sym typeface="Calibri Bold" charset="0"/>
                </a:rPr>
                <a:t>quality</a:t>
              </a:r>
              <a:r>
                <a:rPr lang="en-US" sz="2100" dirty="0">
                  <a:solidFill>
                    <a:schemeClr val="tx1"/>
                  </a:solidFill>
                  <a:latin typeface="Calibri" pitchFamily="34" charset="0"/>
                  <a:ea typeface="MS PGothic" pitchFamily="34" charset="-128"/>
                  <a:sym typeface="Calibri" pitchFamily="34" charset="0"/>
                </a:rPr>
                <a:t> of the software?</a:t>
              </a:r>
            </a:p>
          </p:txBody>
        </p:sp>
        <p:sp>
          <p:nvSpPr>
            <p:cNvPr id="15373" name="Rectangle 12"/>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15374" name="Rectangle 13"/>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15375" name="Rectangle 14"/>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extLst>
      <p:ext uri="{BB962C8B-B14F-4D97-AF65-F5344CB8AC3E}">
        <p14:creationId xmlns:p14="http://schemas.microsoft.com/office/powerpoint/2010/main" val="425645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4" name="Object 5"/>
          <p:cNvGraphicFramePr>
            <a:graphicFrameLocks/>
          </p:cNvGraphicFramePr>
          <p:nvPr>
            <p:extLst>
              <p:ext uri="{D42A27DB-BD31-4B8C-83A1-F6EECF244321}">
                <p14:modId xmlns:p14="http://schemas.microsoft.com/office/powerpoint/2010/main" val="2387826734"/>
              </p:ext>
            </p:extLst>
          </p:nvPr>
        </p:nvGraphicFramePr>
        <p:xfrm>
          <a:off x="4999038" y="3960813"/>
          <a:ext cx="3262312" cy="2397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Object 6"/>
          <p:cNvGraphicFramePr>
            <a:graphicFrameLocks/>
          </p:cNvGraphicFramePr>
          <p:nvPr>
            <p:extLst>
              <p:ext uri="{D42A27DB-BD31-4B8C-83A1-F6EECF244321}">
                <p14:modId xmlns:p14="http://schemas.microsoft.com/office/powerpoint/2010/main" val="2504228042"/>
              </p:ext>
            </p:extLst>
          </p:nvPr>
        </p:nvGraphicFramePr>
        <p:xfrm>
          <a:off x="434975" y="3846513"/>
          <a:ext cx="3897313" cy="2452687"/>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7"/>
          <p:cNvGrpSpPr>
            <a:grpSpLocks/>
          </p:cNvGrpSpPr>
          <p:nvPr/>
        </p:nvGrpSpPr>
        <p:grpSpPr bwMode="auto">
          <a:xfrm>
            <a:off x="369888" y="1055688"/>
            <a:ext cx="8420100" cy="2667000"/>
            <a:chOff x="0" y="0"/>
            <a:chExt cx="5304" cy="1679"/>
          </a:xfrm>
        </p:grpSpPr>
        <p:sp>
          <p:nvSpPr>
            <p:cNvPr id="17417" name="Rectangle 8"/>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7418" name="Rectangle 9"/>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17419" name="Rectangle 10"/>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17420" name="Rectangle 11"/>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level of </a:t>
              </a:r>
              <a:r>
                <a:rPr lang="en-US" sz="2100" dirty="0">
                  <a:solidFill>
                    <a:schemeClr val="tx1"/>
                  </a:solidFill>
                  <a:latin typeface="Calibri Bold" charset="0"/>
                  <a:ea typeface="MS PGothic" pitchFamily="34" charset="-128"/>
                  <a:sym typeface="Calibri Bold" charset="0"/>
                </a:rPr>
                <a:t>risk</a:t>
              </a:r>
              <a:r>
                <a:rPr lang="en-US" sz="2100" dirty="0">
                  <a:solidFill>
                    <a:schemeClr val="tx1"/>
                  </a:solidFill>
                  <a:latin typeface="Calibri" pitchFamily="34" charset="0"/>
                  <a:ea typeface="MS PGothic" pitchFamily="34" charset="-128"/>
                  <a:sym typeface="Calibri" pitchFamily="34" charset="0"/>
                </a:rPr>
                <a:t> in the software?</a:t>
              </a:r>
            </a:p>
          </p:txBody>
        </p:sp>
        <p:sp>
          <p:nvSpPr>
            <p:cNvPr id="17421" name="Rectangle 12"/>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17422" name="Rectangle 13"/>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extLst>
      <p:ext uri="{BB962C8B-B14F-4D97-AF65-F5344CB8AC3E}">
        <p14:creationId xmlns:p14="http://schemas.microsoft.com/office/powerpoint/2010/main" val="236417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3" name="Object 5"/>
          <p:cNvGraphicFramePr>
            <a:graphicFrameLocks/>
          </p:cNvGraphicFramePr>
          <p:nvPr>
            <p:extLst>
              <p:ext uri="{D42A27DB-BD31-4B8C-83A1-F6EECF244321}">
                <p14:modId xmlns:p14="http://schemas.microsoft.com/office/powerpoint/2010/main" val="868000476"/>
              </p:ext>
            </p:extLst>
          </p:nvPr>
        </p:nvGraphicFramePr>
        <p:xfrm>
          <a:off x="574675" y="3861048"/>
          <a:ext cx="3637285" cy="26588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Object 6"/>
          <p:cNvGraphicFramePr>
            <a:graphicFrameLocks/>
          </p:cNvGraphicFramePr>
          <p:nvPr>
            <p:extLst>
              <p:ext uri="{D42A27DB-BD31-4B8C-83A1-F6EECF244321}">
                <p14:modId xmlns:p14="http://schemas.microsoft.com/office/powerpoint/2010/main" val="1717447885"/>
              </p:ext>
            </p:extLst>
          </p:nvPr>
        </p:nvGraphicFramePr>
        <p:xfrm>
          <a:off x="4583113" y="3933056"/>
          <a:ext cx="4165351" cy="2542357"/>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7"/>
          <p:cNvGrpSpPr>
            <a:grpSpLocks/>
          </p:cNvGrpSpPr>
          <p:nvPr/>
        </p:nvGrpSpPr>
        <p:grpSpPr bwMode="auto">
          <a:xfrm>
            <a:off x="369888" y="1055688"/>
            <a:ext cx="8420100" cy="2667000"/>
            <a:chOff x="0" y="0"/>
            <a:chExt cx="5304" cy="1679"/>
          </a:xfrm>
        </p:grpSpPr>
        <p:sp>
          <p:nvSpPr>
            <p:cNvPr id="19465" name="Rectangle 8"/>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9466" name="Rectangle 9"/>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19467" name="Rectangle 10"/>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19468" name="Rectangle 11"/>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19469" name="Rectangle 12"/>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our </a:t>
              </a:r>
              <a:r>
                <a:rPr lang="en-US" sz="2100" dirty="0">
                  <a:solidFill>
                    <a:schemeClr val="tx1"/>
                  </a:solidFill>
                  <a:latin typeface="Calibri Bold" charset="0"/>
                  <a:ea typeface="MS PGothic" pitchFamily="34" charset="-128"/>
                  <a:sym typeface="Calibri Bold" charset="0"/>
                </a:rPr>
                <a:t>progress</a:t>
              </a:r>
              <a:r>
                <a:rPr lang="en-US" sz="2100" dirty="0">
                  <a:solidFill>
                    <a:schemeClr val="tx1"/>
                  </a:solidFill>
                  <a:latin typeface="Calibri" pitchFamily="34" charset="0"/>
                  <a:ea typeface="MS PGothic" pitchFamily="34" charset="-128"/>
                  <a:sym typeface="Calibri" pitchFamily="34" charset="0"/>
                </a:rPr>
                <a:t>?</a:t>
              </a:r>
            </a:p>
          </p:txBody>
        </p:sp>
        <p:sp>
          <p:nvSpPr>
            <p:cNvPr id="19470" name="Rectangle 13"/>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extLst>
      <p:ext uri="{BB962C8B-B14F-4D97-AF65-F5344CB8AC3E}">
        <p14:creationId xmlns:p14="http://schemas.microsoft.com/office/powerpoint/2010/main" val="150420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3" name="Object 5"/>
          <p:cNvGraphicFramePr>
            <a:graphicFrameLocks/>
          </p:cNvGraphicFramePr>
          <p:nvPr>
            <p:extLst>
              <p:ext uri="{D42A27DB-BD31-4B8C-83A1-F6EECF244321}">
                <p14:modId xmlns:p14="http://schemas.microsoft.com/office/powerpoint/2010/main" val="2379527967"/>
              </p:ext>
            </p:extLst>
          </p:nvPr>
        </p:nvGraphicFramePr>
        <p:xfrm>
          <a:off x="1125538" y="3948113"/>
          <a:ext cx="7334894" cy="250825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6"/>
          <p:cNvGrpSpPr>
            <a:grpSpLocks/>
          </p:cNvGrpSpPr>
          <p:nvPr/>
        </p:nvGrpSpPr>
        <p:grpSpPr bwMode="auto">
          <a:xfrm>
            <a:off x="369888" y="1055688"/>
            <a:ext cx="8420100" cy="2667000"/>
            <a:chOff x="0" y="0"/>
            <a:chExt cx="5304" cy="1679"/>
          </a:xfrm>
        </p:grpSpPr>
        <p:sp>
          <p:nvSpPr>
            <p:cNvPr id="21512" name="Rectangle 7"/>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21513" name="Rectangle 8"/>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21514" name="Rectangle 9"/>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21515" name="Rectangle 10"/>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21516" name="Rectangle 11"/>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21517" name="Rectangle 12"/>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good</a:t>
              </a:r>
              <a:r>
                <a:rPr lang="en-US" sz="2100" dirty="0">
                  <a:solidFill>
                    <a:schemeClr val="tx1"/>
                  </a:solidFill>
                  <a:latin typeface="Calibri" pitchFamily="34" charset="0"/>
                  <a:ea typeface="MS PGothic" pitchFamily="34" charset="-128"/>
                  <a:sym typeface="Calibri" pitchFamily="34" charset="0"/>
                </a:rPr>
                <a:t> is our testing? </a:t>
              </a:r>
            </a:p>
          </p:txBody>
        </p:sp>
      </p:grpSp>
    </p:spTree>
    <p:extLst>
      <p:ext uri="{BB962C8B-B14F-4D97-AF65-F5344CB8AC3E}">
        <p14:creationId xmlns:p14="http://schemas.microsoft.com/office/powerpoint/2010/main" val="16416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4"/>
          <p:cNvSpPr>
            <a:spLocks noGrp="1"/>
          </p:cNvSpPr>
          <p:nvPr>
            <p:ph type="ftr" sz="quarter" idx="4294967295"/>
          </p:nvPr>
        </p:nvSpPr>
        <p:spPr bwMode="auto">
          <a:xfrm>
            <a:off x="312420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
        <p:nvSpPr>
          <p:cNvPr id="61443" name="Rectangle 2"/>
          <p:cNvSpPr>
            <a:spLocks noGrp="1"/>
          </p:cNvSpPr>
          <p:nvPr>
            <p:ph type="title"/>
          </p:nvPr>
        </p:nvSpPr>
        <p:spPr>
          <a:xfrm>
            <a:off x="457200" y="700088"/>
            <a:ext cx="8229600" cy="655637"/>
          </a:xfrm>
        </p:spPr>
        <p:txBody>
          <a:bodyPr>
            <a:normAutofit fontScale="90000"/>
          </a:bodyPr>
          <a:lstStyle/>
          <a:p>
            <a:pPr algn="l"/>
            <a:r>
              <a:rPr lang="en-GB" altLang="ja-JP">
                <a:latin typeface="Calibri" charset="0"/>
                <a:ea typeface="ＭＳ Ｐゴシック" charset="0"/>
              </a:rPr>
              <a:t>Adding Value</a:t>
            </a:r>
            <a:r>
              <a:rPr lang="en-US" altLang="ja-JP">
                <a:latin typeface="Calibri" charset="0"/>
                <a:ea typeface="ＭＳ Ｐゴシック" charset="0"/>
              </a:rPr>
              <a:t> </a:t>
            </a:r>
            <a:endParaRPr lang="en-AU">
              <a:latin typeface="Calibri" charset="0"/>
              <a:ea typeface="ＭＳ Ｐゴシック" charset="0"/>
            </a:endParaRPr>
          </a:p>
        </p:txBody>
      </p:sp>
      <p:sp>
        <p:nvSpPr>
          <p:cNvPr id="61444" name="Rectangle 3"/>
          <p:cNvSpPr>
            <a:spLocks noGrp="1"/>
          </p:cNvSpPr>
          <p:nvPr>
            <p:ph type="body" idx="1"/>
          </p:nvPr>
        </p:nvSpPr>
        <p:spPr/>
        <p:txBody>
          <a:bodyPr>
            <a:normAutofit fontScale="85000" lnSpcReduction="20000"/>
          </a:bodyPr>
          <a:lstStyle/>
          <a:p>
            <a:pPr>
              <a:lnSpc>
                <a:spcPct val="90000"/>
              </a:lnSpc>
            </a:pPr>
            <a:r>
              <a:rPr lang="en-GB" altLang="ja-JP">
                <a:latin typeface="Calibri" charset="0"/>
                <a:ea typeface="ＭＳ Ｐゴシック" charset="0"/>
              </a:rPr>
              <a:t>Early tester involvement</a:t>
            </a:r>
          </a:p>
          <a:p>
            <a:pPr lvl="1">
              <a:lnSpc>
                <a:spcPct val="90000"/>
              </a:lnSpc>
            </a:pPr>
            <a:r>
              <a:rPr lang="en-GB" altLang="ja-JP">
                <a:latin typeface="Calibri" charset="0"/>
                <a:ea typeface="ＭＳ Ｐゴシック" charset="0"/>
              </a:rPr>
              <a:t>issues found early</a:t>
            </a:r>
          </a:p>
          <a:p>
            <a:pPr lvl="1">
              <a:lnSpc>
                <a:spcPct val="90000"/>
              </a:lnSpc>
            </a:pPr>
            <a:r>
              <a:rPr lang="en-GB" altLang="ja-JP">
                <a:latin typeface="Calibri" charset="0"/>
                <a:ea typeface="ＭＳ Ｐゴシック" charset="0"/>
              </a:rPr>
              <a:t>reduces the time required for</a:t>
            </a:r>
            <a:r>
              <a:rPr lang="en-AU">
                <a:latin typeface="Calibri" charset="0"/>
                <a:ea typeface="ＭＳ Ｐゴシック" charset="0"/>
              </a:rPr>
              <a:t> UAT and other release end activities</a:t>
            </a:r>
            <a:r>
              <a:rPr lang="en-GB" altLang="ja-JP">
                <a:latin typeface="Calibri" charset="0"/>
                <a:ea typeface="ＭＳ Ｐゴシック" charset="0"/>
              </a:rPr>
              <a:t> </a:t>
            </a:r>
          </a:p>
          <a:p>
            <a:pPr>
              <a:lnSpc>
                <a:spcPct val="90000"/>
              </a:lnSpc>
            </a:pPr>
            <a:r>
              <a:rPr lang="en-GB" altLang="ja-JP">
                <a:latin typeface="Calibri" charset="0"/>
                <a:ea typeface="ＭＳ Ｐゴシック" charset="0"/>
              </a:rPr>
              <a:t>Difficult questions </a:t>
            </a:r>
          </a:p>
          <a:p>
            <a:pPr lvl="1">
              <a:lnSpc>
                <a:spcPct val="90000"/>
              </a:lnSpc>
            </a:pPr>
            <a:r>
              <a:rPr lang="en-GB" altLang="ja-JP">
                <a:latin typeface="Calibri" charset="0"/>
                <a:ea typeface="ＭＳ Ｐゴシック" charset="0"/>
              </a:rPr>
              <a:t>at the story-writing-stage</a:t>
            </a:r>
          </a:p>
          <a:p>
            <a:pPr>
              <a:lnSpc>
                <a:spcPct val="90000"/>
              </a:lnSpc>
            </a:pPr>
            <a:r>
              <a:rPr lang="en-GB" altLang="ja-JP">
                <a:latin typeface="Calibri" charset="0"/>
                <a:ea typeface="ＭＳ Ｐゴシック" charset="0"/>
              </a:rPr>
              <a:t>Automated regression suite</a:t>
            </a:r>
          </a:p>
          <a:p>
            <a:pPr lvl="1">
              <a:lnSpc>
                <a:spcPct val="90000"/>
              </a:lnSpc>
            </a:pPr>
            <a:r>
              <a:rPr lang="en-GB" altLang="ja-JP">
                <a:latin typeface="Calibri" charset="0"/>
                <a:ea typeface="ＭＳ Ｐゴシック" charset="0"/>
              </a:rPr>
              <a:t>integral part of the development process</a:t>
            </a:r>
          </a:p>
          <a:p>
            <a:pPr lvl="1">
              <a:lnSpc>
                <a:spcPct val="90000"/>
              </a:lnSpc>
            </a:pPr>
            <a:r>
              <a:rPr lang="en-GB" altLang="ja-JP">
                <a:latin typeface="Calibri" charset="0"/>
                <a:ea typeface="ＭＳ Ｐゴシック" charset="0"/>
              </a:rPr>
              <a:t>fixed bugs not creep back into the system</a:t>
            </a:r>
          </a:p>
          <a:p>
            <a:pPr>
              <a:lnSpc>
                <a:spcPct val="90000"/>
              </a:lnSpc>
            </a:pPr>
            <a:r>
              <a:rPr lang="en-GB" altLang="ja-JP">
                <a:latin typeface="Calibri" charset="0"/>
                <a:ea typeface="ＭＳ Ｐゴシック" charset="0"/>
              </a:rPr>
              <a:t>Rapid feedback </a:t>
            </a:r>
          </a:p>
          <a:p>
            <a:pPr lvl="1">
              <a:lnSpc>
                <a:spcPct val="90000"/>
              </a:lnSpc>
            </a:pPr>
            <a:r>
              <a:rPr lang="en-GB" altLang="ja-JP">
                <a:latin typeface="Calibri" charset="0"/>
                <a:ea typeface="ＭＳ Ｐゴシック" charset="0"/>
              </a:rPr>
              <a:t>issues can be resolved quickly</a:t>
            </a:r>
          </a:p>
          <a:p>
            <a:pPr>
              <a:lnSpc>
                <a:spcPct val="90000"/>
              </a:lnSpc>
            </a:pPr>
            <a:r>
              <a:rPr lang="en-GB" altLang="ja-JP">
                <a:latin typeface="Calibri" charset="0"/>
                <a:ea typeface="ＭＳ Ｐゴシック" charset="0"/>
              </a:rPr>
              <a:t>Tests are specified with business input</a:t>
            </a:r>
          </a:p>
          <a:p>
            <a:pPr lvl="1">
              <a:lnSpc>
                <a:spcPct val="90000"/>
              </a:lnSpc>
            </a:pPr>
            <a:r>
              <a:rPr lang="en-GB" altLang="ja-JP">
                <a:latin typeface="Calibri" charset="0"/>
                <a:ea typeface="ＭＳ Ｐゴシック" charset="0"/>
              </a:rPr>
              <a:t>Testing what really matters</a:t>
            </a:r>
          </a:p>
        </p:txBody>
      </p:sp>
    </p:spTree>
    <p:extLst>
      <p:ext uri="{BB962C8B-B14F-4D97-AF65-F5344CB8AC3E}">
        <p14:creationId xmlns:p14="http://schemas.microsoft.com/office/powerpoint/2010/main" val="388082161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93838"/>
            <a:ext cx="8229600" cy="4144962"/>
          </a:xfrm>
        </p:spPr>
        <p:txBody>
          <a:bodyPr>
            <a:normAutofit fontScale="85000" lnSpcReduction="20000"/>
          </a:bodyPr>
          <a:lstStyle/>
          <a:p>
            <a:r>
              <a:rPr lang="en-US" b="1" i="1" dirty="0" smtClean="0">
                <a:solidFill>
                  <a:srgbClr val="FF0000"/>
                </a:solidFill>
                <a:latin typeface="+mj-lt"/>
              </a:rPr>
              <a:t>Understand the system(s) / product(s) you need to test!!</a:t>
            </a:r>
          </a:p>
          <a:p>
            <a:pPr lvl="1">
              <a:lnSpc>
                <a:spcPct val="150000"/>
              </a:lnSpc>
            </a:pPr>
            <a:r>
              <a:rPr lang="en-US" sz="1400" dirty="0" smtClean="0">
                <a:latin typeface="+mj-lt"/>
              </a:rPr>
              <a:t>Easy to use</a:t>
            </a:r>
          </a:p>
          <a:p>
            <a:pPr lvl="1">
              <a:lnSpc>
                <a:spcPct val="150000"/>
              </a:lnSpc>
            </a:pPr>
            <a:r>
              <a:rPr lang="en-US" sz="1400" dirty="0" smtClean="0">
                <a:latin typeface="+mj-lt"/>
              </a:rPr>
              <a:t>Maintainable</a:t>
            </a:r>
          </a:p>
          <a:p>
            <a:pPr lvl="1">
              <a:lnSpc>
                <a:spcPct val="150000"/>
              </a:lnSpc>
            </a:pPr>
            <a:r>
              <a:rPr lang="en-US" sz="1400" dirty="0" smtClean="0">
                <a:latin typeface="+mj-lt"/>
              </a:rPr>
              <a:t>Scalable</a:t>
            </a:r>
          </a:p>
          <a:p>
            <a:pPr lvl="1">
              <a:lnSpc>
                <a:spcPct val="150000"/>
              </a:lnSpc>
            </a:pPr>
            <a:r>
              <a:rPr lang="en-US" sz="1400" dirty="0" smtClean="0">
                <a:latin typeface="+mj-lt"/>
              </a:rPr>
              <a:t>Tests to be run in how many environments (</a:t>
            </a:r>
            <a:r>
              <a:rPr lang="en-US" sz="1400" dirty="0" err="1" smtClean="0">
                <a:latin typeface="+mj-lt"/>
              </a:rPr>
              <a:t>qa</a:t>
            </a:r>
            <a:r>
              <a:rPr lang="en-US" sz="1400" dirty="0" smtClean="0">
                <a:latin typeface="+mj-lt"/>
              </a:rPr>
              <a:t>, stress, staging, …)</a:t>
            </a:r>
          </a:p>
          <a:p>
            <a:pPr lvl="1">
              <a:lnSpc>
                <a:spcPct val="150000"/>
              </a:lnSpc>
            </a:pPr>
            <a:r>
              <a:rPr lang="en-US" sz="1400" dirty="0" smtClean="0">
                <a:latin typeface="+mj-lt"/>
              </a:rPr>
              <a:t>Browser support?</a:t>
            </a:r>
          </a:p>
          <a:p>
            <a:pPr lvl="1">
              <a:lnSpc>
                <a:spcPct val="150000"/>
              </a:lnSpc>
            </a:pPr>
            <a:r>
              <a:rPr lang="en-US" sz="1400" dirty="0" smtClean="0">
                <a:latin typeface="+mj-lt"/>
              </a:rPr>
              <a:t>OS support?</a:t>
            </a:r>
          </a:p>
          <a:p>
            <a:pPr lvl="1">
              <a:lnSpc>
                <a:spcPct val="150000"/>
              </a:lnSpc>
            </a:pPr>
            <a:r>
              <a:rPr lang="en-US" sz="1400" dirty="0" smtClean="0">
                <a:latin typeface="+mj-lt"/>
              </a:rPr>
              <a:t>Database support?</a:t>
            </a:r>
          </a:p>
          <a:p>
            <a:pPr lvl="1">
              <a:lnSpc>
                <a:spcPct val="150000"/>
              </a:lnSpc>
            </a:pPr>
            <a:r>
              <a:rPr lang="en-US" sz="1400" dirty="0" smtClean="0">
                <a:latin typeface="+mj-lt"/>
              </a:rPr>
              <a:t>Language / tool restrictions?</a:t>
            </a:r>
          </a:p>
          <a:p>
            <a:pPr lvl="1">
              <a:lnSpc>
                <a:spcPct val="150000"/>
              </a:lnSpc>
            </a:pPr>
            <a:r>
              <a:rPr lang="en-US" sz="1400" dirty="0" smtClean="0">
                <a:latin typeface="+mj-lt"/>
              </a:rPr>
              <a:t>Types of testing to be done?</a:t>
            </a:r>
          </a:p>
          <a:p>
            <a:pPr lvl="1">
              <a:lnSpc>
                <a:spcPct val="150000"/>
              </a:lnSpc>
            </a:pPr>
            <a:r>
              <a:rPr lang="en-US" sz="1400" dirty="0" smtClean="0">
                <a:latin typeface="+mj-lt"/>
              </a:rPr>
              <a:t>Tests to be run locally Vs remotely?</a:t>
            </a:r>
          </a:p>
          <a:p>
            <a:pPr lvl="1">
              <a:lnSpc>
                <a:spcPct val="150000"/>
              </a:lnSpc>
            </a:pPr>
            <a:r>
              <a:rPr lang="en-US" sz="1400" dirty="0" smtClean="0">
                <a:latin typeface="+mj-lt"/>
              </a:rPr>
              <a:t>Tests to be run in distributed environment or on one machine?</a:t>
            </a:r>
          </a:p>
          <a:p>
            <a:pPr lvl="1">
              <a:lnSpc>
                <a:spcPct val="150000"/>
              </a:lnSpc>
            </a:pPr>
            <a:r>
              <a:rPr lang="en-US" sz="1400" dirty="0" smtClean="0">
                <a:latin typeface="+mj-lt"/>
              </a:rPr>
              <a:t>…</a:t>
            </a:r>
            <a:endParaRPr lang="en-US" sz="1400" dirty="0">
              <a:latin typeface="+mj-lt"/>
            </a:endParaRPr>
          </a:p>
        </p:txBody>
      </p:sp>
      <p:sp>
        <p:nvSpPr>
          <p:cNvPr id="4" name="Footer Placeholder 3"/>
          <p:cNvSpPr>
            <a:spLocks noGrp="1"/>
          </p:cNvSpPr>
          <p:nvPr>
            <p:ph type="ftr" sz="quarter" idx="4294967295"/>
          </p:nvPr>
        </p:nvSpPr>
        <p:spPr>
          <a:xfrm>
            <a:off x="3124200" y="6492875"/>
            <a:ext cx="2895600" cy="365125"/>
          </a:xfrm>
          <a:prstGeom prst="rect">
            <a:avLst/>
          </a:prstGeom>
        </p:spPr>
        <p:txBody>
          <a:bodyPr/>
          <a:lstStyle/>
          <a:p>
            <a:pPr>
              <a:defRPr/>
            </a:pPr>
            <a:endParaRPr lang="en-US"/>
          </a:p>
        </p:txBody>
      </p:sp>
      <p:sp>
        <p:nvSpPr>
          <p:cNvPr id="5" name="Title 1"/>
          <p:cNvSpPr>
            <a:spLocks noGrp="1"/>
          </p:cNvSpPr>
          <p:nvPr>
            <p:ph type="title"/>
          </p:nvPr>
        </p:nvSpPr>
        <p:spPr>
          <a:xfrm>
            <a:off x="457200" y="457200"/>
            <a:ext cx="8229600" cy="1143000"/>
          </a:xfrm>
        </p:spPr>
        <p:txBody>
          <a:bodyPr>
            <a:normAutofit fontScale="90000"/>
          </a:bodyPr>
          <a:lstStyle/>
          <a:p>
            <a:pPr algn="l"/>
            <a:r>
              <a:rPr lang="en-US" dirty="0" smtClean="0">
                <a:latin typeface="+mj-lt"/>
              </a:rPr>
              <a:t>Key principle for designing / building an Automation Framework?</a:t>
            </a:r>
            <a:endParaRPr lang="en-US" dirty="0">
              <a:latin typeface="+mj-lt"/>
            </a:endParaRPr>
          </a:p>
        </p:txBody>
      </p:sp>
    </p:spTree>
    <p:extLst>
      <p:ext uri="{BB962C8B-B14F-4D97-AF65-F5344CB8AC3E}">
        <p14:creationId xmlns:p14="http://schemas.microsoft.com/office/powerpoint/2010/main" val="1476565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4144962"/>
          </a:xfrm>
        </p:spPr>
        <p:txBody>
          <a:bodyPr>
            <a:normAutofit fontScale="92500" lnSpcReduction="20000"/>
          </a:bodyPr>
          <a:lstStyle/>
          <a:p>
            <a:pPr>
              <a:lnSpc>
                <a:spcPct val="120000"/>
              </a:lnSpc>
            </a:pPr>
            <a:r>
              <a:rPr lang="en-US" dirty="0" smtClean="0">
                <a:latin typeface="+mj-lt"/>
              </a:rPr>
              <a:t>Modularity driven testing</a:t>
            </a:r>
          </a:p>
          <a:p>
            <a:pPr lvl="1">
              <a:lnSpc>
                <a:spcPct val="120000"/>
              </a:lnSpc>
            </a:pPr>
            <a:r>
              <a:rPr lang="en-US" sz="1100" dirty="0" smtClean="0">
                <a:latin typeface="+mj-lt"/>
              </a:rPr>
              <a:t>Creation of small, independent scripts that represent modules, sections, and functions of the application-under-test.</a:t>
            </a:r>
          </a:p>
          <a:p>
            <a:pPr>
              <a:lnSpc>
                <a:spcPct val="120000"/>
              </a:lnSpc>
            </a:pPr>
            <a:r>
              <a:rPr lang="en-US" dirty="0" smtClean="0">
                <a:latin typeface="+mj-lt"/>
              </a:rPr>
              <a:t>Data driven testing</a:t>
            </a:r>
          </a:p>
          <a:p>
            <a:pPr lvl="1">
              <a:lnSpc>
                <a:spcPct val="120000"/>
              </a:lnSpc>
            </a:pPr>
            <a:r>
              <a:rPr lang="en-US" sz="1100" dirty="0" smtClean="0">
                <a:latin typeface="+mj-lt"/>
              </a:rPr>
              <a:t>Anything that has a potential to change (also called "Variability" and includes such as environment, end points, test data and locations, etc), is separated out from the test logic (scripts) and moved into an 'external asset'.</a:t>
            </a:r>
          </a:p>
          <a:p>
            <a:pPr>
              <a:lnSpc>
                <a:spcPct val="120000"/>
              </a:lnSpc>
            </a:pPr>
            <a:r>
              <a:rPr lang="en-US" dirty="0" smtClean="0">
                <a:latin typeface="+mj-lt"/>
              </a:rPr>
              <a:t>Keyword driven testing</a:t>
            </a:r>
          </a:p>
          <a:p>
            <a:pPr lvl="1">
              <a:lnSpc>
                <a:spcPct val="120000"/>
              </a:lnSpc>
            </a:pPr>
            <a:r>
              <a:rPr lang="en-US" sz="1100" dirty="0" smtClean="0">
                <a:latin typeface="+mj-lt"/>
              </a:rPr>
              <a:t>Also known as </a:t>
            </a:r>
            <a:r>
              <a:rPr lang="en-US" sz="1100" b="1" dirty="0" smtClean="0">
                <a:latin typeface="+mj-lt"/>
              </a:rPr>
              <a:t>table-driven testing</a:t>
            </a:r>
            <a:r>
              <a:rPr lang="en-US" sz="1100" dirty="0" smtClean="0">
                <a:latin typeface="+mj-lt"/>
              </a:rPr>
              <a:t> or </a:t>
            </a:r>
            <a:r>
              <a:rPr lang="en-US" sz="1100" b="1" dirty="0" smtClean="0">
                <a:latin typeface="+mj-lt"/>
              </a:rPr>
              <a:t>action-word testing</a:t>
            </a:r>
            <a:r>
              <a:rPr lang="en-US" sz="1100" dirty="0" smtClean="0">
                <a:latin typeface="+mj-lt"/>
              </a:rPr>
              <a:t>, is a software testing methodology for automated testing that separates the test creation process into two distinct stages: a Planning Stage, and an Implementation Stage.</a:t>
            </a:r>
          </a:p>
          <a:p>
            <a:pPr>
              <a:lnSpc>
                <a:spcPct val="120000"/>
              </a:lnSpc>
            </a:pPr>
            <a:r>
              <a:rPr lang="en-US" dirty="0" smtClean="0">
                <a:latin typeface="+mj-lt"/>
              </a:rPr>
              <a:t>Model-based testing</a:t>
            </a:r>
          </a:p>
          <a:p>
            <a:pPr lvl="1">
              <a:lnSpc>
                <a:spcPct val="120000"/>
              </a:lnSpc>
            </a:pPr>
            <a:r>
              <a:rPr lang="en-US" sz="1100" dirty="0" smtClean="0">
                <a:latin typeface="+mj-lt"/>
              </a:rPr>
              <a:t>Application of </a:t>
            </a:r>
            <a:r>
              <a:rPr lang="en-US" sz="1100" dirty="0" smtClean="0">
                <a:latin typeface="+mj-lt"/>
                <a:hlinkClick r:id="rId2" tooltip="Model based design"/>
              </a:rPr>
              <a:t>Model based design</a:t>
            </a:r>
            <a:r>
              <a:rPr lang="en-US" sz="1100" dirty="0" smtClean="0">
                <a:latin typeface="+mj-lt"/>
              </a:rPr>
              <a:t> for designing and executing the necessary artifacts to perform software testing.</a:t>
            </a:r>
          </a:p>
          <a:p>
            <a:pPr>
              <a:lnSpc>
                <a:spcPct val="120000"/>
              </a:lnSpc>
            </a:pPr>
            <a:r>
              <a:rPr lang="en-US" dirty="0" smtClean="0">
                <a:latin typeface="+mj-lt"/>
              </a:rPr>
              <a:t>Hybrid testing</a:t>
            </a:r>
          </a:p>
          <a:p>
            <a:pPr lvl="1">
              <a:lnSpc>
                <a:spcPct val="120000"/>
              </a:lnSpc>
            </a:pPr>
            <a:r>
              <a:rPr lang="en-US" sz="1100" dirty="0" smtClean="0">
                <a:latin typeface="+mj-lt"/>
              </a:rPr>
              <a:t>Most frameworks evolve into over time and multiple projects. The most successful automation frameworks generally accommodate both </a:t>
            </a:r>
            <a:r>
              <a:rPr lang="en-US" sz="1100" dirty="0" smtClean="0">
                <a:latin typeface="+mj-lt"/>
                <a:hlinkClick r:id="rId3" tooltip="Keyword-driven testing"/>
              </a:rPr>
              <a:t>Keyword-driven testing</a:t>
            </a:r>
            <a:r>
              <a:rPr lang="en-US" sz="1100" dirty="0" smtClean="0">
                <a:latin typeface="+mj-lt"/>
              </a:rPr>
              <a:t> as well as </a:t>
            </a:r>
            <a:r>
              <a:rPr lang="en-US" sz="1100" dirty="0" smtClean="0">
                <a:latin typeface="+mj-lt"/>
                <a:hlinkClick r:id="rId4" tooltip="Data-driven testing"/>
              </a:rPr>
              <a:t>Data-driven testing</a:t>
            </a:r>
            <a:r>
              <a:rPr lang="en-US" sz="1100" dirty="0" smtClean="0">
                <a:latin typeface="+mj-lt"/>
              </a:rPr>
              <a:t>.</a:t>
            </a:r>
          </a:p>
          <a:p>
            <a:pPr>
              <a:lnSpc>
                <a:spcPct val="120000"/>
              </a:lnSpc>
            </a:pPr>
            <a:endParaRPr lang="en-US" dirty="0">
              <a:latin typeface="+mj-lt"/>
            </a:endParaRPr>
          </a:p>
        </p:txBody>
      </p:sp>
      <p:sp>
        <p:nvSpPr>
          <p:cNvPr id="4" name="Footer Placeholder 3"/>
          <p:cNvSpPr>
            <a:spLocks noGrp="1"/>
          </p:cNvSpPr>
          <p:nvPr>
            <p:ph type="ftr" sz="quarter" idx="4294967295"/>
          </p:nvPr>
        </p:nvSpPr>
        <p:spPr>
          <a:xfrm>
            <a:off x="3124200" y="6492875"/>
            <a:ext cx="2895600" cy="365125"/>
          </a:xfrm>
          <a:prstGeom prst="rect">
            <a:avLst/>
          </a:prstGeom>
        </p:spPr>
        <p:txBody>
          <a:bodyPr/>
          <a:lstStyle/>
          <a:p>
            <a:pPr>
              <a:defRPr/>
            </a:pPr>
            <a:endParaRPr lang="en-US"/>
          </a:p>
        </p:txBody>
      </p:sp>
      <p:sp>
        <p:nvSpPr>
          <p:cNvPr id="5" name="Title 1"/>
          <p:cNvSpPr>
            <a:spLocks noGrp="1"/>
          </p:cNvSpPr>
          <p:nvPr>
            <p:ph type="title"/>
          </p:nvPr>
        </p:nvSpPr>
        <p:spPr>
          <a:xfrm>
            <a:off x="457200" y="533400"/>
            <a:ext cx="8229600" cy="1143000"/>
          </a:xfrm>
        </p:spPr>
        <p:txBody>
          <a:bodyPr>
            <a:normAutofit fontScale="90000"/>
          </a:bodyPr>
          <a:lstStyle/>
          <a:p>
            <a:pPr algn="l"/>
            <a:r>
              <a:rPr lang="en-US" dirty="0" smtClean="0">
                <a:latin typeface="+mj-lt"/>
              </a:rPr>
              <a:t>Types of Test Automation Frameworks</a:t>
            </a:r>
            <a:endParaRPr lang="en-US" dirty="0">
              <a:latin typeface="+mj-lt"/>
            </a:endParaRPr>
          </a:p>
        </p:txBody>
      </p:sp>
    </p:spTree>
    <p:extLst>
      <p:ext uri="{BB962C8B-B14F-4D97-AF65-F5344CB8AC3E}">
        <p14:creationId xmlns:p14="http://schemas.microsoft.com/office/powerpoint/2010/main" val="2036401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0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0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20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20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20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20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20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20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20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triage</a:t>
            </a:r>
            <a:endParaRPr lang="en-US" dirty="0"/>
          </a:p>
        </p:txBody>
      </p:sp>
      <p:sp>
        <p:nvSpPr>
          <p:cNvPr id="3" name="Content Placeholder 2"/>
          <p:cNvSpPr>
            <a:spLocks noGrp="1"/>
          </p:cNvSpPr>
          <p:nvPr>
            <p:ph idx="1"/>
          </p:nvPr>
        </p:nvSpPr>
        <p:spPr/>
        <p:txBody>
          <a:bodyPr/>
          <a:lstStyle/>
          <a:p>
            <a:r>
              <a:rPr lang="en-US" dirty="0"/>
              <a:t>Regular, informal meetings between testers, developers, business analysts and iteration managers</a:t>
            </a:r>
          </a:p>
          <a:p>
            <a:r>
              <a:rPr lang="en-US" dirty="0"/>
              <a:t>Discuss the current status of open defects</a:t>
            </a:r>
          </a:p>
          <a:p>
            <a:r>
              <a:rPr lang="en-US" dirty="0"/>
              <a:t>Urgent defects can be treated accordingly</a:t>
            </a:r>
          </a:p>
          <a:p>
            <a:r>
              <a:rPr lang="en-US" dirty="0"/>
              <a:t>Shared understanding of the nature and importance of </a:t>
            </a:r>
            <a:r>
              <a:rPr lang="en-US" dirty="0" smtClean="0"/>
              <a:t>defects</a:t>
            </a:r>
            <a:endParaRPr lang="en-US" dirty="0"/>
          </a:p>
        </p:txBody>
      </p:sp>
      <p:sp>
        <p:nvSpPr>
          <p:cNvPr id="37890" name="Footer Placeholder 4"/>
          <p:cNvSpPr>
            <a:spLocks noGrp="1"/>
          </p:cNvSpPr>
          <p:nvPr>
            <p:ph type="ftr" sz="quarter" idx="4294967295"/>
          </p:nvPr>
        </p:nvSpPr>
        <p:spPr bwMode="auto">
          <a:xfrm>
            <a:off x="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Tree>
    <p:extLst>
      <p:ext uri="{BB962C8B-B14F-4D97-AF65-F5344CB8AC3E}">
        <p14:creationId xmlns:p14="http://schemas.microsoft.com/office/powerpoint/2010/main" val="21802703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85800"/>
            <a:ext cx="8229600" cy="655637"/>
          </a:xfrm>
        </p:spPr>
        <p:txBody>
          <a:bodyPr>
            <a:normAutofit fontScale="90000"/>
          </a:bodyPr>
          <a:lstStyle/>
          <a:p>
            <a:pPr algn="l"/>
            <a:r>
              <a:rPr lang="en-US" dirty="0" smtClean="0"/>
              <a:t>Test Automation Framework Components …</a:t>
            </a:r>
            <a:endParaRPr lang="en-US" dirty="0"/>
          </a:p>
        </p:txBody>
      </p:sp>
      <p:sp>
        <p:nvSpPr>
          <p:cNvPr id="4" name="Footer Placeholder 3"/>
          <p:cNvSpPr>
            <a:spLocks noGrp="1"/>
          </p:cNvSpPr>
          <p:nvPr>
            <p:ph type="ftr" sz="quarter" idx="4294967295"/>
          </p:nvPr>
        </p:nvSpPr>
        <p:spPr>
          <a:xfrm>
            <a:off x="3124200" y="6492875"/>
            <a:ext cx="2895600" cy="365125"/>
          </a:xfrm>
          <a:prstGeom prst="rect">
            <a:avLst/>
          </a:prstGeom>
        </p:spPr>
        <p:txBody>
          <a:bodyPr/>
          <a:lstStyle/>
          <a:p>
            <a:pPr>
              <a:defRPr/>
            </a:pPr>
            <a:endParaRPr lang="en-US"/>
          </a:p>
        </p:txBody>
      </p:sp>
      <p:sp>
        <p:nvSpPr>
          <p:cNvPr id="6" name="Flowchart: Magnetic Disk 5"/>
          <p:cNvSpPr/>
          <p:nvPr/>
        </p:nvSpPr>
        <p:spPr>
          <a:xfrm>
            <a:off x="6248400" y="5410200"/>
            <a:ext cx="1219200" cy="8382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Defect Tracking</a:t>
            </a:r>
            <a:endParaRPr lang="en-US" b="1" dirty="0">
              <a:solidFill>
                <a:schemeClr val="tx1"/>
              </a:solidFill>
            </a:endParaRPr>
          </a:p>
        </p:txBody>
      </p:sp>
      <p:sp>
        <p:nvSpPr>
          <p:cNvPr id="14" name="Rectangle 13"/>
          <p:cNvSpPr/>
          <p:nvPr/>
        </p:nvSpPr>
        <p:spPr>
          <a:xfrm>
            <a:off x="304800" y="3048000"/>
            <a:ext cx="1447800" cy="609600"/>
          </a:xfrm>
          <a:prstGeom prst="rect">
            <a:avLst/>
          </a:prstGeom>
          <a:gradFill>
            <a:gsLst>
              <a:gs pos="0">
                <a:srgbClr val="DDEBCF"/>
              </a:gs>
              <a:gs pos="50000">
                <a:srgbClr val="9CB86E"/>
              </a:gs>
              <a:gs pos="100000">
                <a:srgbClr val="156B13"/>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Test case manager</a:t>
            </a:r>
          </a:p>
        </p:txBody>
      </p:sp>
      <p:sp>
        <p:nvSpPr>
          <p:cNvPr id="15" name="Rectangle 14"/>
          <p:cNvSpPr/>
          <p:nvPr/>
        </p:nvSpPr>
        <p:spPr>
          <a:xfrm>
            <a:off x="304800" y="3962400"/>
            <a:ext cx="1524000" cy="381000"/>
          </a:xfrm>
          <a:prstGeom prst="rect">
            <a:avLst/>
          </a:prstGeom>
          <a:gradFill>
            <a:gsLst>
              <a:gs pos="0">
                <a:srgbClr val="DDEBCF"/>
              </a:gs>
              <a:gs pos="50000">
                <a:srgbClr val="9CB86E"/>
              </a:gs>
              <a:gs pos="100000">
                <a:srgbClr val="156B13"/>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Test Script IDE</a:t>
            </a:r>
            <a:endParaRPr lang="en-US" dirty="0">
              <a:solidFill>
                <a:schemeClr val="tx1"/>
              </a:solidFill>
            </a:endParaRPr>
          </a:p>
        </p:txBody>
      </p:sp>
      <p:sp>
        <p:nvSpPr>
          <p:cNvPr id="16" name="Rectangle 15"/>
          <p:cNvSpPr/>
          <p:nvPr/>
        </p:nvSpPr>
        <p:spPr>
          <a:xfrm>
            <a:off x="304800" y="4648200"/>
            <a:ext cx="1600200" cy="533400"/>
          </a:xfrm>
          <a:prstGeom prst="rect">
            <a:avLst/>
          </a:prstGeom>
          <a:gradFill>
            <a:gsLst>
              <a:gs pos="0">
                <a:srgbClr val="DDEBCF"/>
              </a:gs>
              <a:gs pos="50000">
                <a:srgbClr val="9CB86E"/>
              </a:gs>
              <a:gs pos="100000">
                <a:srgbClr val="156B13"/>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System / App </a:t>
            </a:r>
            <a:r>
              <a:rPr lang="en-US" dirty="0" err="1" smtClean="0">
                <a:solidFill>
                  <a:schemeClr val="tx1"/>
                </a:solidFill>
              </a:rPr>
              <a:t>Deployer</a:t>
            </a:r>
            <a:endParaRPr lang="en-US" dirty="0">
              <a:solidFill>
                <a:schemeClr val="tx1"/>
              </a:solidFill>
            </a:endParaRPr>
          </a:p>
        </p:txBody>
      </p:sp>
      <p:grpSp>
        <p:nvGrpSpPr>
          <p:cNvPr id="34" name="Group 33"/>
          <p:cNvGrpSpPr/>
          <p:nvPr/>
        </p:nvGrpSpPr>
        <p:grpSpPr>
          <a:xfrm>
            <a:off x="2133600" y="1447800"/>
            <a:ext cx="6019800" cy="3352800"/>
            <a:chOff x="2133600" y="1447800"/>
            <a:chExt cx="6019800" cy="3352800"/>
          </a:xfrm>
        </p:grpSpPr>
        <p:grpSp>
          <p:nvGrpSpPr>
            <p:cNvPr id="21" name="Group 20"/>
            <p:cNvGrpSpPr/>
            <p:nvPr/>
          </p:nvGrpSpPr>
          <p:grpSpPr>
            <a:xfrm>
              <a:off x="2133600" y="1447800"/>
              <a:ext cx="6019800" cy="3352800"/>
              <a:chOff x="2133600" y="1447800"/>
              <a:chExt cx="6019800" cy="3352800"/>
            </a:xfrm>
          </p:grpSpPr>
          <p:sp>
            <p:nvSpPr>
              <p:cNvPr id="20" name="Cloud Callout 19"/>
              <p:cNvSpPr/>
              <p:nvPr/>
            </p:nvSpPr>
            <p:spPr>
              <a:xfrm>
                <a:off x="2133600" y="1447800"/>
                <a:ext cx="6019800" cy="335280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Flowchart: Process 10"/>
              <p:cNvSpPr/>
              <p:nvPr/>
            </p:nvSpPr>
            <p:spPr>
              <a:xfrm>
                <a:off x="2667000" y="2819400"/>
                <a:ext cx="1371600" cy="4572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Test Scripts</a:t>
                </a:r>
                <a:endParaRPr lang="en-US" b="1" dirty="0">
                  <a:solidFill>
                    <a:schemeClr val="tx1"/>
                  </a:solidFill>
                </a:endParaRPr>
              </a:p>
            </p:txBody>
          </p:sp>
          <p:sp>
            <p:nvSpPr>
              <p:cNvPr id="13" name="Flowchart: Multidocument 12"/>
              <p:cNvSpPr/>
              <p:nvPr/>
            </p:nvSpPr>
            <p:spPr>
              <a:xfrm>
                <a:off x="3505200" y="1828800"/>
                <a:ext cx="1447800" cy="533400"/>
              </a:xfrm>
              <a:prstGeom prst="flowChartMultidocument">
                <a:avLst/>
              </a:prstGeom>
              <a:gradFill>
                <a:gsLst>
                  <a:gs pos="0">
                    <a:srgbClr val="8488C4"/>
                  </a:gs>
                  <a:gs pos="53000">
                    <a:srgbClr val="D4DEFF"/>
                  </a:gs>
                  <a:gs pos="83000">
                    <a:srgbClr val="D4DEFF"/>
                  </a:gs>
                  <a:gs pos="100000">
                    <a:srgbClr val="96AB94"/>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Test Data</a:t>
                </a:r>
                <a:endParaRPr lang="en-US" dirty="0">
                  <a:solidFill>
                    <a:schemeClr val="tx1"/>
                  </a:solidFill>
                </a:endParaRPr>
              </a:p>
            </p:txBody>
          </p:sp>
          <p:sp>
            <p:nvSpPr>
              <p:cNvPr id="17" name="Rounded Rectangle 16"/>
              <p:cNvSpPr/>
              <p:nvPr/>
            </p:nvSpPr>
            <p:spPr>
              <a:xfrm>
                <a:off x="5562600" y="2895600"/>
                <a:ext cx="1981200" cy="533400"/>
              </a:xfrm>
              <a:prstGeom prst="roundRect">
                <a:avLst/>
              </a:prstGeom>
              <a:gradFill>
                <a:gsLst>
                  <a:gs pos="0">
                    <a:srgbClr val="8488C4"/>
                  </a:gs>
                  <a:gs pos="53000">
                    <a:srgbClr val="D4DEFF"/>
                  </a:gs>
                  <a:gs pos="83000">
                    <a:srgbClr val="D4DEFF"/>
                  </a:gs>
                  <a:gs pos="100000">
                    <a:srgbClr val="96AB94"/>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Support functions / Business logic</a:t>
                </a:r>
                <a:endParaRPr lang="en-US" dirty="0">
                  <a:solidFill>
                    <a:schemeClr val="tx1"/>
                  </a:solidFill>
                </a:endParaRPr>
              </a:p>
            </p:txBody>
          </p:sp>
          <p:sp>
            <p:nvSpPr>
              <p:cNvPr id="18" name="Rounded Rectangle 17"/>
              <p:cNvSpPr/>
              <p:nvPr/>
            </p:nvSpPr>
            <p:spPr>
              <a:xfrm>
                <a:off x="5334000" y="1981200"/>
                <a:ext cx="2133600" cy="533400"/>
              </a:xfrm>
              <a:prstGeom prst="roundRect">
                <a:avLst/>
              </a:prstGeom>
              <a:gradFill>
                <a:gsLst>
                  <a:gs pos="0">
                    <a:srgbClr val="8488C4"/>
                  </a:gs>
                  <a:gs pos="53000">
                    <a:srgbClr val="D4DEFF"/>
                  </a:gs>
                  <a:gs pos="83000">
                    <a:srgbClr val="D4DEFF"/>
                  </a:gs>
                  <a:gs pos="100000">
                    <a:srgbClr val="96AB94"/>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 (external) libraries</a:t>
                </a:r>
                <a:endParaRPr lang="en-US" dirty="0">
                  <a:solidFill>
                    <a:schemeClr val="tx1"/>
                  </a:solidFill>
                </a:endParaRPr>
              </a:p>
            </p:txBody>
          </p:sp>
          <p:sp>
            <p:nvSpPr>
              <p:cNvPr id="19" name="Rounded Rectangle 18"/>
              <p:cNvSpPr/>
              <p:nvPr/>
            </p:nvSpPr>
            <p:spPr>
              <a:xfrm>
                <a:off x="4191000" y="3657600"/>
                <a:ext cx="1905000" cy="533400"/>
              </a:xfrm>
              <a:prstGeom prst="roundRect">
                <a:avLst/>
              </a:prstGeom>
              <a:gradFill>
                <a:gsLst>
                  <a:gs pos="0">
                    <a:srgbClr val="8488C4"/>
                  </a:gs>
                  <a:gs pos="53000">
                    <a:srgbClr val="D4DEFF"/>
                  </a:gs>
                  <a:gs pos="83000">
                    <a:srgbClr val="D4DEFF"/>
                  </a:gs>
                  <a:gs pos="100000">
                    <a:srgbClr val="96AB94"/>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Logging</a:t>
                </a:r>
                <a:endParaRPr lang="en-US" dirty="0">
                  <a:solidFill>
                    <a:schemeClr val="tx1"/>
                  </a:solidFill>
                </a:endParaRPr>
              </a:p>
            </p:txBody>
          </p:sp>
        </p:grpSp>
        <p:cxnSp>
          <p:nvCxnSpPr>
            <p:cNvPr id="23" name="Curved Connector 22"/>
            <p:cNvCxnSpPr>
              <a:stCxn id="13" idx="2"/>
            </p:cNvCxnSpPr>
            <p:nvPr/>
          </p:nvCxnSpPr>
          <p:spPr>
            <a:xfrm rot="5400000">
              <a:off x="3768612" y="2459588"/>
              <a:ext cx="477400" cy="24222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Curved Connector 24"/>
            <p:cNvCxnSpPr/>
            <p:nvPr/>
          </p:nvCxnSpPr>
          <p:spPr>
            <a:xfrm rot="10800000" flipV="1">
              <a:off x="4114800" y="2514600"/>
              <a:ext cx="1295400" cy="5334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18" idx="2"/>
            </p:cNvCxnSpPr>
            <p:nvPr/>
          </p:nvCxnSpPr>
          <p:spPr>
            <a:xfrm rot="5400000">
              <a:off x="6057900" y="2552700"/>
              <a:ext cx="381000" cy="3048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hape 28"/>
            <p:cNvCxnSpPr>
              <a:stCxn id="11" idx="2"/>
              <a:endCxn id="17" idx="1"/>
            </p:cNvCxnSpPr>
            <p:nvPr/>
          </p:nvCxnSpPr>
          <p:spPr>
            <a:xfrm rot="5400000" flipH="1" flipV="1">
              <a:off x="4400550" y="2114550"/>
              <a:ext cx="114300" cy="2209800"/>
            </a:xfrm>
            <a:prstGeom prst="curvedConnector4">
              <a:avLst>
                <a:gd name="adj1" fmla="val -200000"/>
                <a:gd name="adj2" fmla="val 65517"/>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p:nvPr/>
          </p:nvCxnSpPr>
          <p:spPr>
            <a:xfrm>
              <a:off x="3048000" y="3352800"/>
              <a:ext cx="1143000" cy="6858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533400" y="1600200"/>
            <a:ext cx="2819400" cy="1219200"/>
            <a:chOff x="533400" y="1600200"/>
            <a:chExt cx="2819400" cy="1219200"/>
          </a:xfrm>
        </p:grpSpPr>
        <p:sp>
          <p:nvSpPr>
            <p:cNvPr id="10" name="Flowchart: Process 9"/>
            <p:cNvSpPr/>
            <p:nvPr/>
          </p:nvSpPr>
          <p:spPr>
            <a:xfrm>
              <a:off x="533400" y="1600200"/>
              <a:ext cx="17526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Test Driver / Launcher</a:t>
              </a:r>
              <a:endParaRPr lang="en-US" b="1" dirty="0">
                <a:solidFill>
                  <a:schemeClr val="tx1"/>
                </a:solidFill>
              </a:endParaRPr>
            </a:p>
          </p:txBody>
        </p:sp>
        <p:cxnSp>
          <p:nvCxnSpPr>
            <p:cNvPr id="36" name="Straight Arrow Connector 35"/>
            <p:cNvCxnSpPr>
              <a:stCxn id="10" idx="3"/>
              <a:endCxn id="11" idx="0"/>
            </p:cNvCxnSpPr>
            <p:nvPr/>
          </p:nvCxnSpPr>
          <p:spPr>
            <a:xfrm>
              <a:off x="2286000" y="1905000"/>
              <a:ext cx="1066800" cy="91440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2057400" y="3276600"/>
            <a:ext cx="1447800" cy="2057400"/>
            <a:chOff x="2057400" y="3276600"/>
            <a:chExt cx="1447800" cy="2057400"/>
          </a:xfrm>
        </p:grpSpPr>
        <p:sp>
          <p:nvSpPr>
            <p:cNvPr id="7" name="Flowchart: Magnetic Disk 6"/>
            <p:cNvSpPr/>
            <p:nvPr/>
          </p:nvSpPr>
          <p:spPr>
            <a:xfrm>
              <a:off x="2057400" y="4876800"/>
              <a:ext cx="1447800" cy="4572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Test Results</a:t>
              </a:r>
              <a:endParaRPr lang="en-US" b="1" dirty="0">
                <a:solidFill>
                  <a:schemeClr val="tx1"/>
                </a:solidFill>
              </a:endParaRPr>
            </a:p>
          </p:txBody>
        </p:sp>
        <p:cxnSp>
          <p:nvCxnSpPr>
            <p:cNvPr id="37" name="Straight Arrow Connector 36"/>
            <p:cNvCxnSpPr>
              <a:stCxn id="11" idx="2"/>
              <a:endCxn id="7" idx="1"/>
            </p:cNvCxnSpPr>
            <p:nvPr/>
          </p:nvCxnSpPr>
          <p:spPr>
            <a:xfrm rot="5400000">
              <a:off x="2266950" y="3790950"/>
              <a:ext cx="1600200" cy="57150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3128413" y="5334000"/>
            <a:ext cx="1976987" cy="914400"/>
            <a:chOff x="3128413" y="5334000"/>
            <a:chExt cx="1976987" cy="914400"/>
          </a:xfrm>
        </p:grpSpPr>
        <p:sp>
          <p:nvSpPr>
            <p:cNvPr id="9" name="Flowchart: Process 8"/>
            <p:cNvSpPr/>
            <p:nvPr/>
          </p:nvSpPr>
          <p:spPr>
            <a:xfrm>
              <a:off x="3581400" y="5715000"/>
              <a:ext cx="1524000" cy="5334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Alerts &amp; Notifications</a:t>
              </a:r>
              <a:endParaRPr lang="en-US" b="1" dirty="0">
                <a:solidFill>
                  <a:schemeClr val="tx1"/>
                </a:solidFill>
              </a:endParaRPr>
            </a:p>
          </p:txBody>
        </p:sp>
        <p:cxnSp>
          <p:nvCxnSpPr>
            <p:cNvPr id="44" name="Straight Arrow Connector 43"/>
            <p:cNvCxnSpPr/>
            <p:nvPr/>
          </p:nvCxnSpPr>
          <p:spPr>
            <a:xfrm>
              <a:off x="3128413" y="5334000"/>
              <a:ext cx="605387" cy="38100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8229600" y="1447800"/>
            <a:ext cx="685800" cy="4800600"/>
            <a:chOff x="8229600" y="1447800"/>
            <a:chExt cx="685800" cy="4800600"/>
          </a:xfrm>
        </p:grpSpPr>
        <p:sp>
          <p:nvSpPr>
            <p:cNvPr id="5" name="Rectangle 4"/>
            <p:cNvSpPr/>
            <p:nvPr/>
          </p:nvSpPr>
          <p:spPr>
            <a:xfrm>
              <a:off x="8610600" y="1447800"/>
              <a:ext cx="304800" cy="480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SYSTEM</a:t>
              </a:r>
            </a:p>
            <a:p>
              <a:pPr algn="ctr"/>
              <a:endParaRPr lang="en-US" b="1" dirty="0" smtClean="0">
                <a:solidFill>
                  <a:schemeClr val="tx1"/>
                </a:solidFill>
              </a:endParaRPr>
            </a:p>
            <a:p>
              <a:pPr algn="ctr"/>
              <a:r>
                <a:rPr lang="en-US" b="1" dirty="0" smtClean="0">
                  <a:solidFill>
                    <a:schemeClr val="tx1"/>
                  </a:solidFill>
                </a:rPr>
                <a:t>UNDER</a:t>
              </a:r>
            </a:p>
            <a:p>
              <a:pPr algn="ctr"/>
              <a:endParaRPr lang="en-US" b="1" dirty="0" smtClean="0">
                <a:solidFill>
                  <a:schemeClr val="tx1"/>
                </a:solidFill>
              </a:endParaRPr>
            </a:p>
            <a:p>
              <a:pPr algn="ctr"/>
              <a:r>
                <a:rPr lang="en-US" b="1" dirty="0" smtClean="0">
                  <a:solidFill>
                    <a:schemeClr val="tx1"/>
                  </a:solidFill>
                </a:rPr>
                <a:t>TEST</a:t>
              </a:r>
              <a:endParaRPr lang="en-US" b="1" dirty="0">
                <a:solidFill>
                  <a:schemeClr val="tx1"/>
                </a:solidFill>
              </a:endParaRPr>
            </a:p>
          </p:txBody>
        </p:sp>
        <p:cxnSp>
          <p:nvCxnSpPr>
            <p:cNvPr id="47" name="Straight Arrow Connector 46"/>
            <p:cNvCxnSpPr/>
            <p:nvPr/>
          </p:nvCxnSpPr>
          <p:spPr>
            <a:xfrm>
              <a:off x="8229600" y="2057400"/>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8229600" y="2436812"/>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8229600" y="2819400"/>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229600" y="3198812"/>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8229600" y="3578224"/>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8229600" y="3960812"/>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8229600" y="4343400"/>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8229600" y="4722812"/>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229600" y="5105400"/>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8229600" y="5484812"/>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8229600" y="5864224"/>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229600" y="1676400"/>
              <a:ext cx="381000" cy="1588"/>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grpSp>
      <p:grpSp>
        <p:nvGrpSpPr>
          <p:cNvPr id="45" name="Group 44"/>
          <p:cNvGrpSpPr/>
          <p:nvPr/>
        </p:nvGrpSpPr>
        <p:grpSpPr>
          <a:xfrm>
            <a:off x="1066800" y="5334000"/>
            <a:ext cx="1981200" cy="914400"/>
            <a:chOff x="1066800" y="5334000"/>
            <a:chExt cx="1981200" cy="914400"/>
          </a:xfrm>
        </p:grpSpPr>
        <p:cxnSp>
          <p:nvCxnSpPr>
            <p:cNvPr id="40" name="Straight Arrow Connector 39"/>
            <p:cNvCxnSpPr/>
            <p:nvPr/>
          </p:nvCxnSpPr>
          <p:spPr>
            <a:xfrm rot="10800000" flipV="1">
              <a:off x="1823184" y="5334000"/>
              <a:ext cx="691420" cy="38100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1066800" y="5715000"/>
              <a:ext cx="1981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Report Engine</a:t>
              </a:r>
              <a:endParaRPr lang="en-US" b="1" dirty="0">
                <a:solidFill>
                  <a:schemeClr val="tx1"/>
                </a:solidFill>
              </a:endParaRPr>
            </a:p>
          </p:txBody>
        </p:sp>
      </p:grpSp>
    </p:spTree>
    <p:extLst>
      <p:ext uri="{BB962C8B-B14F-4D97-AF65-F5344CB8AC3E}">
        <p14:creationId xmlns:p14="http://schemas.microsoft.com/office/powerpoint/2010/main" val="2965991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down)">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down)">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nSpc>
                <a:spcPct val="150000"/>
              </a:lnSpc>
            </a:pPr>
            <a:r>
              <a:rPr lang="en-US" dirty="0" smtClean="0">
                <a:latin typeface="+mj-lt"/>
              </a:rPr>
              <a:t>Test data management</a:t>
            </a:r>
          </a:p>
          <a:p>
            <a:pPr>
              <a:lnSpc>
                <a:spcPct val="150000"/>
              </a:lnSpc>
            </a:pPr>
            <a:r>
              <a:rPr lang="en-US" dirty="0" smtClean="0">
                <a:latin typeface="+mj-lt"/>
              </a:rPr>
              <a:t>Externalize configurations &amp; test data</a:t>
            </a:r>
          </a:p>
          <a:p>
            <a:pPr>
              <a:lnSpc>
                <a:spcPct val="150000"/>
              </a:lnSpc>
            </a:pPr>
            <a:r>
              <a:rPr lang="en-US" dirty="0" smtClean="0">
                <a:latin typeface="+mj-lt"/>
              </a:rPr>
              <a:t>Logging</a:t>
            </a:r>
          </a:p>
          <a:p>
            <a:pPr>
              <a:lnSpc>
                <a:spcPct val="150000"/>
              </a:lnSpc>
            </a:pPr>
            <a:r>
              <a:rPr lang="en-US" dirty="0" smtClean="0">
                <a:latin typeface="+mj-lt"/>
              </a:rPr>
              <a:t>Keeping framework code reusable (Refactoring!!)</a:t>
            </a:r>
          </a:p>
          <a:p>
            <a:pPr>
              <a:lnSpc>
                <a:spcPct val="150000"/>
              </a:lnSpc>
            </a:pPr>
            <a:r>
              <a:rPr lang="en-US" dirty="0" smtClean="0">
                <a:latin typeface="+mj-lt"/>
              </a:rPr>
              <a:t>Reporting</a:t>
            </a:r>
          </a:p>
          <a:p>
            <a:pPr>
              <a:lnSpc>
                <a:spcPct val="150000"/>
              </a:lnSpc>
            </a:pPr>
            <a:endParaRPr lang="en-US" dirty="0">
              <a:latin typeface="+mj-lt"/>
            </a:endParaRPr>
          </a:p>
        </p:txBody>
      </p:sp>
      <p:sp>
        <p:nvSpPr>
          <p:cNvPr id="4" name="Footer Placeholder 3"/>
          <p:cNvSpPr>
            <a:spLocks noGrp="1"/>
          </p:cNvSpPr>
          <p:nvPr>
            <p:ph type="ftr" sz="quarter" idx="4294967295"/>
          </p:nvPr>
        </p:nvSpPr>
        <p:spPr>
          <a:xfrm>
            <a:off x="3124200" y="6492875"/>
            <a:ext cx="2895600" cy="365125"/>
          </a:xfrm>
          <a:prstGeom prst="rect">
            <a:avLst/>
          </a:prstGeom>
        </p:spPr>
        <p:txBody>
          <a:bodyPr/>
          <a:lstStyle/>
          <a:p>
            <a:pPr>
              <a:defRPr/>
            </a:pPr>
            <a:endParaRPr lang="en-US"/>
          </a:p>
        </p:txBody>
      </p:sp>
      <p:sp>
        <p:nvSpPr>
          <p:cNvPr id="5" name="Title 1"/>
          <p:cNvSpPr>
            <a:spLocks noGrp="1"/>
          </p:cNvSpPr>
          <p:nvPr>
            <p:ph type="title"/>
          </p:nvPr>
        </p:nvSpPr>
        <p:spPr>
          <a:xfrm>
            <a:off x="457200" y="457200"/>
            <a:ext cx="8229600" cy="1143000"/>
          </a:xfrm>
        </p:spPr>
        <p:txBody>
          <a:bodyPr>
            <a:normAutofit fontScale="90000"/>
          </a:bodyPr>
          <a:lstStyle/>
          <a:p>
            <a:pPr algn="l"/>
            <a:r>
              <a:rPr lang="en-US" dirty="0" smtClean="0"/>
              <a:t>Evolving Test Automation Frameworks</a:t>
            </a:r>
            <a:endParaRPr lang="en-US" dirty="0"/>
          </a:p>
        </p:txBody>
      </p:sp>
    </p:spTree>
    <p:extLst>
      <p:ext uri="{BB962C8B-B14F-4D97-AF65-F5344CB8AC3E}">
        <p14:creationId xmlns:p14="http://schemas.microsoft.com/office/powerpoint/2010/main" val="42685627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5"/>
          <p:cNvSpPr>
            <a:spLocks noGrp="1" noChangeArrowheads="1"/>
          </p:cNvSpPr>
          <p:nvPr>
            <p:ph type="title"/>
          </p:nvPr>
        </p:nvSpPr>
        <p:spPr>
          <a:xfrm>
            <a:off x="381000" y="228600"/>
            <a:ext cx="8413750" cy="839788"/>
          </a:xfrm>
        </p:spPr>
        <p:txBody>
          <a:bodyPr/>
          <a:lstStyle/>
          <a:p>
            <a:r>
              <a:rPr lang="en-US" dirty="0" smtClean="0">
                <a:latin typeface="Calibri" charset="0"/>
                <a:cs typeface="Calibri" charset="0"/>
              </a:rPr>
              <a:t>Why Do We Test?</a:t>
            </a:r>
          </a:p>
        </p:txBody>
      </p:sp>
      <p:sp>
        <p:nvSpPr>
          <p:cNvPr id="3" name="Content Placeholder 1"/>
          <p:cNvSpPr>
            <a:spLocks noGrp="1"/>
          </p:cNvSpPr>
          <p:nvPr>
            <p:ph idx="1"/>
          </p:nvPr>
        </p:nvSpPr>
        <p:spPr>
          <a:xfrm>
            <a:off x="609600" y="996950"/>
            <a:ext cx="7953375" cy="5232400"/>
          </a:xfrm>
        </p:spPr>
        <p:txBody>
          <a:bodyPr/>
          <a:lstStyle/>
          <a:p>
            <a:pPr marL="338121" indent="-338121">
              <a:spcBef>
                <a:spcPts val="703"/>
              </a:spcBef>
              <a:defRPr/>
            </a:pPr>
            <a:r>
              <a:rPr lang="en-US" dirty="0" smtClean="0"/>
              <a:t>Reduce risk</a:t>
            </a:r>
          </a:p>
          <a:p>
            <a:pPr marL="338121" indent="-338121">
              <a:spcBef>
                <a:spcPts val="703"/>
              </a:spcBef>
              <a:defRPr/>
            </a:pPr>
            <a:r>
              <a:rPr lang="en-US" dirty="0" smtClean="0"/>
              <a:t>Increase Confidence</a:t>
            </a:r>
          </a:p>
          <a:p>
            <a:pPr marL="338121" indent="-338121">
              <a:spcBef>
                <a:spcPts val="703"/>
              </a:spcBef>
              <a:buNone/>
              <a:defRPr/>
            </a:pPr>
            <a:endParaRPr lang="en-US" dirty="0"/>
          </a:p>
        </p:txBody>
      </p:sp>
    </p:spTree>
    <p:extLst>
      <p:ext uri="{BB962C8B-B14F-4D97-AF65-F5344CB8AC3E}">
        <p14:creationId xmlns:p14="http://schemas.microsoft.com/office/powerpoint/2010/main" val="540587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Grp="1" noChangeArrowheads="1"/>
          </p:cNvSpPr>
          <p:nvPr>
            <p:ph type="ctrTitle"/>
          </p:nvPr>
        </p:nvSpPr>
        <p:spPr>
          <a:xfrm>
            <a:off x="685800" y="2130425"/>
            <a:ext cx="7772400" cy="1470025"/>
          </a:xfrm>
        </p:spPr>
        <p:txBody>
          <a:bodyPr/>
          <a:lstStyle/>
          <a:p>
            <a:r>
              <a:rPr lang="en-US" dirty="0" smtClean="0">
                <a:latin typeface="Calibri" charset="0"/>
                <a:cs typeface="Calibri" charset="0"/>
              </a:rPr>
              <a:t>Approach </a:t>
            </a:r>
            <a:r>
              <a:rPr lang="en-US" dirty="0">
                <a:latin typeface="Calibri" charset="0"/>
                <a:cs typeface="Calibri" charset="0"/>
              </a:rPr>
              <a:t>to quality on an agile team</a:t>
            </a:r>
            <a:endParaRPr lang="en-US" dirty="0" smtClean="0">
              <a:latin typeface="Calibri" charset="0"/>
              <a:cs typeface="Calibri" charset="0"/>
            </a:endParaRPr>
          </a:p>
        </p:txBody>
      </p:sp>
    </p:spTree>
    <p:extLst>
      <p:ext uri="{BB962C8B-B14F-4D97-AF65-F5344CB8AC3E}">
        <p14:creationId xmlns:p14="http://schemas.microsoft.com/office/powerpoint/2010/main" val="3361508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2665412"/>
            <a:ext cx="8413750" cy="839788"/>
          </a:xfrm>
        </p:spPr>
        <p:txBody>
          <a:bodyPr/>
          <a:lstStyle/>
          <a:p>
            <a:r>
              <a:rPr lang="en-US" dirty="0" smtClean="0">
                <a:latin typeface="Calibri" charset="0"/>
                <a:cs typeface="Calibri" charset="0"/>
              </a:rPr>
              <a:t>Shared ownership of quality</a:t>
            </a:r>
          </a:p>
        </p:txBody>
      </p:sp>
    </p:spTree>
    <p:extLst>
      <p:ext uri="{BB962C8B-B14F-4D97-AF65-F5344CB8AC3E}">
        <p14:creationId xmlns:p14="http://schemas.microsoft.com/office/powerpoint/2010/main" val="1488359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2741612"/>
            <a:ext cx="8413750" cy="839788"/>
          </a:xfrm>
        </p:spPr>
        <p:txBody>
          <a:bodyPr/>
          <a:lstStyle/>
          <a:p>
            <a:r>
              <a:rPr lang="en-US" dirty="0" smtClean="0">
                <a:latin typeface="Calibri" charset="0"/>
                <a:cs typeface="Calibri" charset="0"/>
              </a:rPr>
              <a:t>Whole-team approach</a:t>
            </a:r>
          </a:p>
        </p:txBody>
      </p:sp>
    </p:spTree>
    <p:extLst>
      <p:ext uri="{BB962C8B-B14F-4D97-AF65-F5344CB8AC3E}">
        <p14:creationId xmlns:p14="http://schemas.microsoft.com/office/powerpoint/2010/main" val="2545056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81000" y="2743200"/>
            <a:ext cx="8413750" cy="839788"/>
          </a:xfrm>
        </p:spPr>
        <p:txBody>
          <a:bodyPr/>
          <a:lstStyle/>
          <a:p>
            <a:r>
              <a:rPr lang="en-US" dirty="0" smtClean="0">
                <a:latin typeface="Calibri" charset="0"/>
                <a:cs typeface="Calibri" charset="0"/>
              </a:rPr>
              <a:t>Frequent feedback</a:t>
            </a:r>
          </a:p>
        </p:txBody>
      </p:sp>
    </p:spTree>
    <p:extLst>
      <p:ext uri="{BB962C8B-B14F-4D97-AF65-F5344CB8AC3E}">
        <p14:creationId xmlns:p14="http://schemas.microsoft.com/office/powerpoint/2010/main" val="1751331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2741612"/>
            <a:ext cx="8413750" cy="839788"/>
          </a:xfrm>
        </p:spPr>
        <p:txBody>
          <a:bodyPr/>
          <a:lstStyle/>
          <a:p>
            <a:r>
              <a:rPr lang="en-US" dirty="0" smtClean="0">
                <a:latin typeface="Calibri" charset="0"/>
                <a:cs typeface="Calibri" charset="0"/>
              </a:rPr>
              <a:t>Move testing forward</a:t>
            </a:r>
          </a:p>
        </p:txBody>
      </p:sp>
    </p:spTree>
    <p:extLst>
      <p:ext uri="{BB962C8B-B14F-4D97-AF65-F5344CB8AC3E}">
        <p14:creationId xmlns:p14="http://schemas.microsoft.com/office/powerpoint/2010/main" val="2505348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2743200"/>
            <a:ext cx="8413750" cy="839788"/>
          </a:xfrm>
        </p:spPr>
        <p:txBody>
          <a:bodyPr/>
          <a:lstStyle/>
          <a:p>
            <a:r>
              <a:rPr lang="en-US" dirty="0" smtClean="0">
                <a:latin typeface="Calibri" charset="0"/>
                <a:cs typeface="Calibri" charset="0"/>
              </a:rPr>
              <a:t>“Right-weight” testing</a:t>
            </a:r>
          </a:p>
        </p:txBody>
      </p:sp>
    </p:spTree>
    <p:extLst>
      <p:ext uri="{BB962C8B-B14F-4D97-AF65-F5344CB8AC3E}">
        <p14:creationId xmlns:p14="http://schemas.microsoft.com/office/powerpoint/2010/main" val="4021003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2894012"/>
            <a:ext cx="8413750" cy="839788"/>
          </a:xfrm>
        </p:spPr>
        <p:txBody>
          <a:bodyPr/>
          <a:lstStyle/>
          <a:p>
            <a:r>
              <a:rPr lang="en-US" dirty="0" smtClean="0">
                <a:latin typeface="Calibri" charset="0"/>
                <a:cs typeface="Calibri" charset="0"/>
              </a:rPr>
              <a:t>Test for risk, not coverage</a:t>
            </a:r>
          </a:p>
        </p:txBody>
      </p:sp>
    </p:spTree>
    <p:extLst>
      <p:ext uri="{BB962C8B-B14F-4D97-AF65-F5344CB8AC3E}">
        <p14:creationId xmlns:p14="http://schemas.microsoft.com/office/powerpoint/2010/main" val="1923559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4294967295"/>
          </p:nvPr>
        </p:nvSpPr>
        <p:spPr bwMode="auto">
          <a:xfrm>
            <a:off x="312420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
        <p:nvSpPr>
          <p:cNvPr id="38915" name="Rectangle 2"/>
          <p:cNvSpPr>
            <a:spLocks noGrp="1"/>
          </p:cNvSpPr>
          <p:nvPr>
            <p:ph type="title"/>
          </p:nvPr>
        </p:nvSpPr>
        <p:spPr>
          <a:xfrm>
            <a:off x="457200" y="711200"/>
            <a:ext cx="8229600" cy="655638"/>
          </a:xfrm>
        </p:spPr>
        <p:txBody>
          <a:bodyPr>
            <a:normAutofit fontScale="90000"/>
          </a:bodyPr>
          <a:lstStyle/>
          <a:p>
            <a:pPr algn="l"/>
            <a:r>
              <a:rPr lang="en-AU">
                <a:latin typeface="Calibri" charset="0"/>
                <a:ea typeface="ＭＳ Ｐゴシック" charset="0"/>
              </a:rPr>
              <a:t>Testing Practices – Release End Testing</a:t>
            </a:r>
          </a:p>
        </p:txBody>
      </p:sp>
      <p:sp>
        <p:nvSpPr>
          <p:cNvPr id="38916" name="Rectangle 3"/>
          <p:cNvSpPr>
            <a:spLocks noGrp="1"/>
          </p:cNvSpPr>
          <p:nvPr>
            <p:ph type="body" idx="1"/>
          </p:nvPr>
        </p:nvSpPr>
        <p:spPr/>
        <p:txBody>
          <a:bodyPr>
            <a:normAutofit fontScale="92500" lnSpcReduction="20000"/>
          </a:bodyPr>
          <a:lstStyle/>
          <a:p>
            <a:r>
              <a:rPr lang="en-AU" dirty="0">
                <a:latin typeface="Calibri" charset="0"/>
                <a:ea typeface="ＭＳ Ｐゴシック" charset="0"/>
              </a:rPr>
              <a:t>As is the case with waterfall projects the following testing activities need to occur once development is complete </a:t>
            </a:r>
          </a:p>
          <a:p>
            <a:pPr lvl="1"/>
            <a:r>
              <a:rPr lang="en-AU" dirty="0">
                <a:latin typeface="Calibri" charset="0"/>
                <a:ea typeface="ＭＳ Ｐゴシック" charset="0"/>
              </a:rPr>
              <a:t>Final pass of end-to-end Systems Integration Test</a:t>
            </a:r>
          </a:p>
          <a:p>
            <a:pPr lvl="1"/>
            <a:r>
              <a:rPr lang="en-AU" dirty="0">
                <a:latin typeface="Calibri" charset="0"/>
                <a:ea typeface="ＭＳ Ｐゴシック" charset="0"/>
              </a:rPr>
              <a:t>Final performance test</a:t>
            </a:r>
          </a:p>
          <a:p>
            <a:pPr lvl="1"/>
            <a:r>
              <a:rPr lang="en-AU" dirty="0">
                <a:latin typeface="Calibri" charset="0"/>
                <a:ea typeface="ＭＳ Ｐゴシック" charset="0"/>
              </a:rPr>
              <a:t>Final security test</a:t>
            </a:r>
          </a:p>
          <a:p>
            <a:pPr lvl="1"/>
            <a:r>
              <a:rPr lang="en-AU" dirty="0">
                <a:latin typeface="Calibri" charset="0"/>
                <a:ea typeface="ＭＳ Ｐゴシック" charset="0"/>
              </a:rPr>
              <a:t>User Acceptance Test (UAT)</a:t>
            </a:r>
          </a:p>
          <a:p>
            <a:pPr lvl="1"/>
            <a:r>
              <a:rPr lang="en-AU" dirty="0">
                <a:latin typeface="Calibri" charset="0"/>
                <a:ea typeface="ＭＳ Ｐゴシック" charset="0"/>
              </a:rPr>
              <a:t>Production Verification Test</a:t>
            </a:r>
          </a:p>
          <a:p>
            <a:r>
              <a:rPr lang="en-AU" dirty="0">
                <a:latin typeface="Calibri" charset="0"/>
                <a:ea typeface="ＭＳ Ｐゴシック" charset="0"/>
              </a:rPr>
              <a:t>However the time required is dramatically shorter and the likelihood of any surprises is greatly reduced</a:t>
            </a:r>
          </a:p>
        </p:txBody>
      </p:sp>
    </p:spTree>
    <p:extLst>
      <p:ext uri="{BB962C8B-B14F-4D97-AF65-F5344CB8AC3E}">
        <p14:creationId xmlns:p14="http://schemas.microsoft.com/office/powerpoint/2010/main" val="97005839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Understand </a:t>
            </a:r>
            <a:r>
              <a:rPr lang="en-US" dirty="0" smtClean="0"/>
              <a:t>agile </a:t>
            </a:r>
            <a:r>
              <a:rPr lang="en-US" dirty="0"/>
              <a:t>approach to </a:t>
            </a:r>
            <a:r>
              <a:rPr lang="en-US" dirty="0" smtClean="0"/>
              <a:t>quality </a:t>
            </a:r>
            <a:r>
              <a:rPr lang="en-US" dirty="0"/>
              <a:t>and testing</a:t>
            </a:r>
          </a:p>
          <a:p>
            <a:r>
              <a:rPr lang="en-US" dirty="0" smtClean="0"/>
              <a:t>Apply </a:t>
            </a:r>
            <a:r>
              <a:rPr lang="en-US" dirty="0"/>
              <a:t>tools to understand test automation to build safety nets</a:t>
            </a:r>
          </a:p>
          <a:p>
            <a:r>
              <a:rPr lang="en-US" dirty="0"/>
              <a:t>Build and evolve test automation frameworks </a:t>
            </a:r>
            <a:r>
              <a:rPr lang="en-US" dirty="0" smtClean="0"/>
              <a:t>and </a:t>
            </a:r>
            <a:r>
              <a:rPr lang="en-US" dirty="0"/>
              <a:t>suites</a:t>
            </a:r>
          </a:p>
          <a:p>
            <a:r>
              <a:rPr lang="en-US" dirty="0"/>
              <a:t>Understand the typical challenges a tester faces on an Agile </a:t>
            </a:r>
            <a:r>
              <a:rPr lang="en-US" dirty="0" smtClean="0"/>
              <a:t>project </a:t>
            </a:r>
            <a:r>
              <a:rPr lang="en-US" dirty="0"/>
              <a:t>and understand how to approach these challenges</a:t>
            </a:r>
          </a:p>
          <a:p>
            <a:r>
              <a:rPr lang="en-US" dirty="0"/>
              <a:t>Have interactive </a:t>
            </a:r>
            <a:r>
              <a:rPr lang="en-US" dirty="0" smtClean="0"/>
              <a:t>discussions</a:t>
            </a:r>
            <a:endParaRPr lang="en-US" dirty="0"/>
          </a:p>
        </p:txBody>
      </p:sp>
    </p:spTree>
    <p:extLst>
      <p:ext uri="{BB962C8B-B14F-4D97-AF65-F5344CB8AC3E}">
        <p14:creationId xmlns:p14="http://schemas.microsoft.com/office/powerpoint/2010/main" val="321289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4294967295"/>
          </p:nvPr>
        </p:nvSpPr>
        <p:spPr bwMode="auto">
          <a:xfrm>
            <a:off x="312420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
        <p:nvSpPr>
          <p:cNvPr id="34819" name="Rectangle 2"/>
          <p:cNvSpPr>
            <a:spLocks noGrp="1"/>
          </p:cNvSpPr>
          <p:nvPr>
            <p:ph type="title"/>
          </p:nvPr>
        </p:nvSpPr>
        <p:spPr>
          <a:xfrm>
            <a:off x="457200" y="688975"/>
            <a:ext cx="8229600" cy="655638"/>
          </a:xfrm>
        </p:spPr>
        <p:txBody>
          <a:bodyPr>
            <a:normAutofit fontScale="90000"/>
          </a:bodyPr>
          <a:lstStyle/>
          <a:p>
            <a:pPr algn="l"/>
            <a:r>
              <a:rPr lang="en-GB">
                <a:latin typeface="Calibri" charset="0"/>
                <a:ea typeface="ＭＳ Ｐゴシック" charset="0"/>
              </a:rPr>
              <a:t>System Testing</a:t>
            </a:r>
            <a:endParaRPr lang="en-US">
              <a:latin typeface="Calibri" charset="0"/>
              <a:ea typeface="ＭＳ Ｐゴシック" charset="0"/>
            </a:endParaRPr>
          </a:p>
        </p:txBody>
      </p:sp>
      <p:grpSp>
        <p:nvGrpSpPr>
          <p:cNvPr id="34820" name="Group 5"/>
          <p:cNvGrpSpPr>
            <a:grpSpLocks noChangeAspect="1"/>
          </p:cNvGrpSpPr>
          <p:nvPr/>
        </p:nvGrpSpPr>
        <p:grpSpPr bwMode="auto">
          <a:xfrm>
            <a:off x="977900" y="1341438"/>
            <a:ext cx="7186613" cy="5003800"/>
            <a:chOff x="616" y="845"/>
            <a:chExt cx="4527" cy="3152"/>
          </a:xfrm>
        </p:grpSpPr>
        <p:sp>
          <p:nvSpPr>
            <p:cNvPr id="34821" name="AutoShape 4"/>
            <p:cNvSpPr>
              <a:spLocks noChangeAspect="1" noChangeArrowheads="1" noTextEdit="1"/>
            </p:cNvSpPr>
            <p:nvPr/>
          </p:nvSpPr>
          <p:spPr bwMode="auto">
            <a:xfrm>
              <a:off x="616" y="845"/>
              <a:ext cx="4527" cy="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34822" name="Group 206"/>
            <p:cNvGrpSpPr>
              <a:grpSpLocks/>
            </p:cNvGrpSpPr>
            <p:nvPr/>
          </p:nvGrpSpPr>
          <p:grpSpPr bwMode="auto">
            <a:xfrm>
              <a:off x="627" y="854"/>
              <a:ext cx="4509" cy="2871"/>
              <a:chOff x="627" y="854"/>
              <a:chExt cx="4509" cy="2871"/>
            </a:xfrm>
          </p:grpSpPr>
          <p:sp>
            <p:nvSpPr>
              <p:cNvPr id="34833" name="Freeform 6"/>
              <p:cNvSpPr>
                <a:spLocks/>
              </p:cNvSpPr>
              <p:nvPr/>
            </p:nvSpPr>
            <p:spPr bwMode="auto">
              <a:xfrm>
                <a:off x="627" y="2827"/>
                <a:ext cx="1711" cy="434"/>
              </a:xfrm>
              <a:custGeom>
                <a:avLst/>
                <a:gdLst>
                  <a:gd name="T0" fmla="*/ 223 w 4736"/>
                  <a:gd name="T1" fmla="*/ 35 h 1371"/>
                  <a:gd name="T2" fmla="*/ 197 w 4736"/>
                  <a:gd name="T3" fmla="*/ 17 h 1371"/>
                  <a:gd name="T4" fmla="*/ 157 w 4736"/>
                  <a:gd name="T5" fmla="*/ 6 h 1371"/>
                  <a:gd name="T6" fmla="*/ 157 w 4736"/>
                  <a:gd name="T7" fmla="*/ 6 h 1371"/>
                  <a:gd name="T8" fmla="*/ 8 w 4736"/>
                  <a:gd name="T9" fmla="*/ 6 h 1371"/>
                  <a:gd name="T10" fmla="*/ 8 w 4736"/>
                  <a:gd name="T11" fmla="*/ 0 h 1371"/>
                  <a:gd name="T12" fmla="*/ 0 w 4736"/>
                  <a:gd name="T13" fmla="*/ 11 h 1371"/>
                  <a:gd name="T14" fmla="*/ 8 w 4736"/>
                  <a:gd name="T15" fmla="*/ 23 h 1371"/>
                  <a:gd name="T16" fmla="*/ 8 w 4736"/>
                  <a:gd name="T17" fmla="*/ 17 h 1371"/>
                  <a:gd name="T18" fmla="*/ 156 w 4736"/>
                  <a:gd name="T19" fmla="*/ 18 h 1371"/>
                  <a:gd name="T20" fmla="*/ 184 w 4736"/>
                  <a:gd name="T21" fmla="*/ 25 h 1371"/>
                  <a:gd name="T22" fmla="*/ 184 w 4736"/>
                  <a:gd name="T23" fmla="*/ 25 h 1371"/>
                  <a:gd name="T24" fmla="*/ 211 w 4736"/>
                  <a:gd name="T25" fmla="*/ 43 h 1371"/>
                  <a:gd name="T26" fmla="*/ 223 w 4736"/>
                  <a:gd name="T27" fmla="*/ 35 h 13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36"/>
                  <a:gd name="T43" fmla="*/ 0 h 1371"/>
                  <a:gd name="T44" fmla="*/ 4736 w 4736"/>
                  <a:gd name="T45" fmla="*/ 1371 h 13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36" h="1371">
                    <a:moveTo>
                      <a:pt x="4736" y="1116"/>
                    </a:moveTo>
                    <a:lnTo>
                      <a:pt x="4167" y="547"/>
                    </a:lnTo>
                    <a:cubicBezTo>
                      <a:pt x="3942" y="322"/>
                      <a:pt x="3638" y="195"/>
                      <a:pt x="3321" y="194"/>
                    </a:cubicBezTo>
                    <a:lnTo>
                      <a:pt x="181" y="181"/>
                    </a:lnTo>
                    <a:lnTo>
                      <a:pt x="181" y="0"/>
                    </a:lnTo>
                    <a:lnTo>
                      <a:pt x="0" y="360"/>
                    </a:lnTo>
                    <a:lnTo>
                      <a:pt x="178" y="721"/>
                    </a:lnTo>
                    <a:lnTo>
                      <a:pt x="179" y="541"/>
                    </a:lnTo>
                    <a:lnTo>
                      <a:pt x="3319" y="555"/>
                    </a:lnTo>
                    <a:cubicBezTo>
                      <a:pt x="3542" y="556"/>
                      <a:pt x="3755" y="644"/>
                      <a:pt x="3912" y="802"/>
                    </a:cubicBezTo>
                    <a:lnTo>
                      <a:pt x="4481" y="1371"/>
                    </a:lnTo>
                    <a:lnTo>
                      <a:pt x="4736" y="1116"/>
                    </a:lnTo>
                    <a:close/>
                  </a:path>
                </a:pathLst>
              </a:custGeom>
              <a:solidFill>
                <a:srgbClr val="EDF1F8"/>
              </a:solidFill>
              <a:ln w="0">
                <a:solidFill>
                  <a:srgbClr val="000000"/>
                </a:solidFill>
                <a:prstDash val="solid"/>
                <a:round/>
                <a:headEnd/>
                <a:tailEnd/>
              </a:ln>
            </p:spPr>
            <p:txBody>
              <a:bodyPr/>
              <a:lstStyle/>
              <a:p>
                <a:endParaRPr lang="en-US"/>
              </a:p>
            </p:txBody>
          </p:sp>
          <p:sp>
            <p:nvSpPr>
              <p:cNvPr id="34834" name="Freeform 7"/>
              <p:cNvSpPr>
                <a:spLocks/>
              </p:cNvSpPr>
              <p:nvPr/>
            </p:nvSpPr>
            <p:spPr bwMode="auto">
              <a:xfrm>
                <a:off x="627" y="2827"/>
                <a:ext cx="1711" cy="434"/>
              </a:xfrm>
              <a:custGeom>
                <a:avLst/>
                <a:gdLst>
                  <a:gd name="T0" fmla="*/ 223 w 4736"/>
                  <a:gd name="T1" fmla="*/ 35 h 1371"/>
                  <a:gd name="T2" fmla="*/ 197 w 4736"/>
                  <a:gd name="T3" fmla="*/ 17 h 1371"/>
                  <a:gd name="T4" fmla="*/ 157 w 4736"/>
                  <a:gd name="T5" fmla="*/ 6 h 1371"/>
                  <a:gd name="T6" fmla="*/ 157 w 4736"/>
                  <a:gd name="T7" fmla="*/ 6 h 1371"/>
                  <a:gd name="T8" fmla="*/ 8 w 4736"/>
                  <a:gd name="T9" fmla="*/ 6 h 1371"/>
                  <a:gd name="T10" fmla="*/ 8 w 4736"/>
                  <a:gd name="T11" fmla="*/ 0 h 1371"/>
                  <a:gd name="T12" fmla="*/ 0 w 4736"/>
                  <a:gd name="T13" fmla="*/ 11 h 1371"/>
                  <a:gd name="T14" fmla="*/ 8 w 4736"/>
                  <a:gd name="T15" fmla="*/ 23 h 1371"/>
                  <a:gd name="T16" fmla="*/ 8 w 4736"/>
                  <a:gd name="T17" fmla="*/ 17 h 1371"/>
                  <a:gd name="T18" fmla="*/ 156 w 4736"/>
                  <a:gd name="T19" fmla="*/ 18 h 1371"/>
                  <a:gd name="T20" fmla="*/ 184 w 4736"/>
                  <a:gd name="T21" fmla="*/ 25 h 1371"/>
                  <a:gd name="T22" fmla="*/ 184 w 4736"/>
                  <a:gd name="T23" fmla="*/ 25 h 1371"/>
                  <a:gd name="T24" fmla="*/ 211 w 4736"/>
                  <a:gd name="T25" fmla="*/ 43 h 1371"/>
                  <a:gd name="T26" fmla="*/ 223 w 4736"/>
                  <a:gd name="T27" fmla="*/ 35 h 13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36"/>
                  <a:gd name="T43" fmla="*/ 0 h 1371"/>
                  <a:gd name="T44" fmla="*/ 4736 w 4736"/>
                  <a:gd name="T45" fmla="*/ 1371 h 13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36" h="1371">
                    <a:moveTo>
                      <a:pt x="4736" y="1116"/>
                    </a:moveTo>
                    <a:lnTo>
                      <a:pt x="4167" y="547"/>
                    </a:lnTo>
                    <a:cubicBezTo>
                      <a:pt x="3942" y="322"/>
                      <a:pt x="3638" y="195"/>
                      <a:pt x="3321" y="194"/>
                    </a:cubicBezTo>
                    <a:lnTo>
                      <a:pt x="181" y="181"/>
                    </a:lnTo>
                    <a:lnTo>
                      <a:pt x="181" y="0"/>
                    </a:lnTo>
                    <a:lnTo>
                      <a:pt x="0" y="360"/>
                    </a:lnTo>
                    <a:lnTo>
                      <a:pt x="178" y="721"/>
                    </a:lnTo>
                    <a:lnTo>
                      <a:pt x="179" y="541"/>
                    </a:lnTo>
                    <a:lnTo>
                      <a:pt x="3319" y="555"/>
                    </a:lnTo>
                    <a:cubicBezTo>
                      <a:pt x="3542" y="556"/>
                      <a:pt x="3755" y="644"/>
                      <a:pt x="3912" y="802"/>
                    </a:cubicBezTo>
                    <a:lnTo>
                      <a:pt x="4481" y="1371"/>
                    </a:lnTo>
                    <a:lnTo>
                      <a:pt x="4736" y="111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5" name="Freeform 8"/>
              <p:cNvSpPr>
                <a:spLocks/>
              </p:cNvSpPr>
              <p:nvPr/>
            </p:nvSpPr>
            <p:spPr bwMode="auto">
              <a:xfrm>
                <a:off x="1739" y="1329"/>
                <a:ext cx="2430" cy="2129"/>
              </a:xfrm>
              <a:custGeom>
                <a:avLst/>
                <a:gdLst>
                  <a:gd name="T0" fmla="*/ 159 w 6728"/>
                  <a:gd name="T1" fmla="*/ 213 h 6728"/>
                  <a:gd name="T2" fmla="*/ 0 w 6728"/>
                  <a:gd name="T3" fmla="*/ 107 h 6728"/>
                  <a:gd name="T4" fmla="*/ 159 w 6728"/>
                  <a:gd name="T5" fmla="*/ 0 h 6728"/>
                  <a:gd name="T6" fmla="*/ 159 w 6728"/>
                  <a:gd name="T7" fmla="*/ 0 h 6728"/>
                  <a:gd name="T8" fmla="*/ 317 w 6728"/>
                  <a:gd name="T9" fmla="*/ 107 h 6728"/>
                  <a:gd name="T10" fmla="*/ 159 w 6728"/>
                  <a:gd name="T11" fmla="*/ 213 h 6728"/>
                  <a:gd name="T12" fmla="*/ 0 60000 65536"/>
                  <a:gd name="T13" fmla="*/ 0 60000 65536"/>
                  <a:gd name="T14" fmla="*/ 0 60000 65536"/>
                  <a:gd name="T15" fmla="*/ 0 60000 65536"/>
                  <a:gd name="T16" fmla="*/ 0 60000 65536"/>
                  <a:gd name="T17" fmla="*/ 0 60000 65536"/>
                  <a:gd name="T18" fmla="*/ 0 w 6728"/>
                  <a:gd name="T19" fmla="*/ 0 h 6728"/>
                  <a:gd name="T20" fmla="*/ 6728 w 6728"/>
                  <a:gd name="T21" fmla="*/ 6728 h 6728"/>
                </a:gdLst>
                <a:ahLst/>
                <a:cxnLst>
                  <a:cxn ang="T12">
                    <a:pos x="T0" y="T1"/>
                  </a:cxn>
                  <a:cxn ang="T13">
                    <a:pos x="T2" y="T3"/>
                  </a:cxn>
                  <a:cxn ang="T14">
                    <a:pos x="T4" y="T5"/>
                  </a:cxn>
                  <a:cxn ang="T15">
                    <a:pos x="T6" y="T7"/>
                  </a:cxn>
                  <a:cxn ang="T16">
                    <a:pos x="T8" y="T9"/>
                  </a:cxn>
                  <a:cxn ang="T17">
                    <a:pos x="T10" y="T11"/>
                  </a:cxn>
                </a:cxnLst>
                <a:rect l="T18" t="T19" r="T20" b="T21"/>
                <a:pathLst>
                  <a:path w="6728" h="6728">
                    <a:moveTo>
                      <a:pt x="3364" y="6728"/>
                    </a:moveTo>
                    <a:cubicBezTo>
                      <a:pt x="1507" y="6728"/>
                      <a:pt x="0" y="5222"/>
                      <a:pt x="0" y="3364"/>
                    </a:cubicBezTo>
                    <a:cubicBezTo>
                      <a:pt x="0" y="1506"/>
                      <a:pt x="1507" y="0"/>
                      <a:pt x="3364" y="0"/>
                    </a:cubicBezTo>
                    <a:cubicBezTo>
                      <a:pt x="3364" y="0"/>
                      <a:pt x="3364" y="0"/>
                      <a:pt x="3364" y="0"/>
                    </a:cubicBezTo>
                    <a:cubicBezTo>
                      <a:pt x="5222" y="0"/>
                      <a:pt x="6728" y="1506"/>
                      <a:pt x="6728" y="3364"/>
                    </a:cubicBezTo>
                    <a:cubicBezTo>
                      <a:pt x="6728" y="5222"/>
                      <a:pt x="5222" y="6728"/>
                      <a:pt x="3364" y="6728"/>
                    </a:cubicBezTo>
                  </a:path>
                </a:pathLst>
              </a:custGeom>
              <a:solidFill>
                <a:srgbClr val="E8EEF7"/>
              </a:solidFill>
              <a:ln w="0">
                <a:solidFill>
                  <a:srgbClr val="000000"/>
                </a:solidFill>
                <a:prstDash val="solid"/>
                <a:round/>
                <a:headEnd/>
                <a:tailEnd/>
              </a:ln>
            </p:spPr>
            <p:txBody>
              <a:bodyPr/>
              <a:lstStyle/>
              <a:p>
                <a:endParaRPr lang="en-US"/>
              </a:p>
            </p:txBody>
          </p:sp>
          <p:sp>
            <p:nvSpPr>
              <p:cNvPr id="34836" name="Freeform 9"/>
              <p:cNvSpPr>
                <a:spLocks/>
              </p:cNvSpPr>
              <p:nvPr/>
            </p:nvSpPr>
            <p:spPr bwMode="auto">
              <a:xfrm>
                <a:off x="1739" y="1329"/>
                <a:ext cx="2430" cy="2129"/>
              </a:xfrm>
              <a:custGeom>
                <a:avLst/>
                <a:gdLst>
                  <a:gd name="T0" fmla="*/ 1215 w 2430"/>
                  <a:gd name="T1" fmla="*/ 2129 h 2129"/>
                  <a:gd name="T2" fmla="*/ 0 w 2430"/>
                  <a:gd name="T3" fmla="*/ 1064 h 2129"/>
                  <a:gd name="T4" fmla="*/ 1215 w 2430"/>
                  <a:gd name="T5" fmla="*/ 0 h 2129"/>
                  <a:gd name="T6" fmla="*/ 1215 w 2430"/>
                  <a:gd name="T7" fmla="*/ 0 h 2129"/>
                  <a:gd name="T8" fmla="*/ 2430 w 2430"/>
                  <a:gd name="T9" fmla="*/ 1064 h 2129"/>
                  <a:gd name="T10" fmla="*/ 1215 w 2430"/>
                  <a:gd name="T11" fmla="*/ 2129 h 2129"/>
                  <a:gd name="T12" fmla="*/ 0 60000 65536"/>
                  <a:gd name="T13" fmla="*/ 0 60000 65536"/>
                  <a:gd name="T14" fmla="*/ 0 60000 65536"/>
                  <a:gd name="T15" fmla="*/ 0 60000 65536"/>
                  <a:gd name="T16" fmla="*/ 0 60000 65536"/>
                  <a:gd name="T17" fmla="*/ 0 60000 65536"/>
                  <a:gd name="T18" fmla="*/ 0 w 2430"/>
                  <a:gd name="T19" fmla="*/ 0 h 2129"/>
                  <a:gd name="T20" fmla="*/ 2430 w 2430"/>
                  <a:gd name="T21" fmla="*/ 2129 h 2129"/>
                </a:gdLst>
                <a:ahLst/>
                <a:cxnLst>
                  <a:cxn ang="T12">
                    <a:pos x="T0" y="T1"/>
                  </a:cxn>
                  <a:cxn ang="T13">
                    <a:pos x="T2" y="T3"/>
                  </a:cxn>
                  <a:cxn ang="T14">
                    <a:pos x="T4" y="T5"/>
                  </a:cxn>
                  <a:cxn ang="T15">
                    <a:pos x="T6" y="T7"/>
                  </a:cxn>
                  <a:cxn ang="T16">
                    <a:pos x="T8" y="T9"/>
                  </a:cxn>
                  <a:cxn ang="T17">
                    <a:pos x="T10" y="T11"/>
                  </a:cxn>
                </a:cxnLst>
                <a:rect l="T18" t="T19" r="T20" b="T21"/>
                <a:pathLst>
                  <a:path w="2430" h="2129">
                    <a:moveTo>
                      <a:pt x="1215" y="2129"/>
                    </a:moveTo>
                    <a:cubicBezTo>
                      <a:pt x="544" y="2129"/>
                      <a:pt x="0" y="1652"/>
                      <a:pt x="0" y="1064"/>
                    </a:cubicBezTo>
                    <a:cubicBezTo>
                      <a:pt x="0" y="476"/>
                      <a:pt x="544" y="0"/>
                      <a:pt x="1215" y="0"/>
                    </a:cubicBezTo>
                    <a:cubicBezTo>
                      <a:pt x="1215" y="0"/>
                      <a:pt x="1215" y="0"/>
                      <a:pt x="1215" y="0"/>
                    </a:cubicBezTo>
                    <a:cubicBezTo>
                      <a:pt x="1886" y="0"/>
                      <a:pt x="2430" y="476"/>
                      <a:pt x="2430" y="1064"/>
                    </a:cubicBezTo>
                    <a:cubicBezTo>
                      <a:pt x="2430" y="1652"/>
                      <a:pt x="1886" y="2129"/>
                      <a:pt x="1215" y="2129"/>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7" name="Rectangle 10"/>
              <p:cNvSpPr>
                <a:spLocks noChangeArrowheads="1"/>
              </p:cNvSpPr>
              <p:nvPr/>
            </p:nvSpPr>
            <p:spPr bwMode="auto">
              <a:xfrm>
                <a:off x="2772" y="2328"/>
                <a:ext cx="41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Development</a:t>
                </a:r>
                <a:endParaRPr lang="en-US">
                  <a:cs typeface="ＭＳ Ｐゴシック" charset="0"/>
                </a:endParaRPr>
              </a:p>
            </p:txBody>
          </p:sp>
          <p:sp>
            <p:nvSpPr>
              <p:cNvPr id="34838" name="Rectangle 11"/>
              <p:cNvSpPr>
                <a:spLocks noChangeArrowheads="1"/>
              </p:cNvSpPr>
              <p:nvPr/>
            </p:nvSpPr>
            <p:spPr bwMode="auto">
              <a:xfrm>
                <a:off x="2830" y="2389"/>
                <a:ext cx="29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Iterations</a:t>
                </a:r>
                <a:endParaRPr lang="en-US">
                  <a:cs typeface="ＭＳ Ｐゴシック" charset="0"/>
                </a:endParaRPr>
              </a:p>
            </p:txBody>
          </p:sp>
          <p:sp>
            <p:nvSpPr>
              <p:cNvPr id="34839" name="Freeform 12"/>
              <p:cNvSpPr>
                <a:spLocks/>
              </p:cNvSpPr>
              <p:nvPr/>
            </p:nvSpPr>
            <p:spPr bwMode="auto">
              <a:xfrm>
                <a:off x="1892" y="1463"/>
                <a:ext cx="2124" cy="1861"/>
              </a:xfrm>
              <a:custGeom>
                <a:avLst/>
                <a:gdLst>
                  <a:gd name="T0" fmla="*/ 139 w 5881"/>
                  <a:gd name="T1" fmla="*/ 186 h 5881"/>
                  <a:gd name="T2" fmla="*/ 0 w 5881"/>
                  <a:gd name="T3" fmla="*/ 93 h 5881"/>
                  <a:gd name="T4" fmla="*/ 139 w 5881"/>
                  <a:gd name="T5" fmla="*/ 0 h 5881"/>
                  <a:gd name="T6" fmla="*/ 139 w 5881"/>
                  <a:gd name="T7" fmla="*/ 0 h 5881"/>
                  <a:gd name="T8" fmla="*/ 277 w 5881"/>
                  <a:gd name="T9" fmla="*/ 93 h 5881"/>
                  <a:gd name="T10" fmla="*/ 139 w 5881"/>
                  <a:gd name="T11" fmla="*/ 186 h 5881"/>
                  <a:gd name="T12" fmla="*/ 0 60000 65536"/>
                  <a:gd name="T13" fmla="*/ 0 60000 65536"/>
                  <a:gd name="T14" fmla="*/ 0 60000 65536"/>
                  <a:gd name="T15" fmla="*/ 0 60000 65536"/>
                  <a:gd name="T16" fmla="*/ 0 60000 65536"/>
                  <a:gd name="T17" fmla="*/ 0 60000 65536"/>
                  <a:gd name="T18" fmla="*/ 0 w 5881"/>
                  <a:gd name="T19" fmla="*/ 0 h 5881"/>
                  <a:gd name="T20" fmla="*/ 5881 w 5881"/>
                  <a:gd name="T21" fmla="*/ 5881 h 5881"/>
                </a:gdLst>
                <a:ahLst/>
                <a:cxnLst>
                  <a:cxn ang="T12">
                    <a:pos x="T0" y="T1"/>
                  </a:cxn>
                  <a:cxn ang="T13">
                    <a:pos x="T2" y="T3"/>
                  </a:cxn>
                  <a:cxn ang="T14">
                    <a:pos x="T4" y="T5"/>
                  </a:cxn>
                  <a:cxn ang="T15">
                    <a:pos x="T6" y="T7"/>
                  </a:cxn>
                  <a:cxn ang="T16">
                    <a:pos x="T8" y="T9"/>
                  </a:cxn>
                  <a:cxn ang="T17">
                    <a:pos x="T10" y="T11"/>
                  </a:cxn>
                </a:cxnLst>
                <a:rect l="T18" t="T19" r="T20" b="T21"/>
                <a:pathLst>
                  <a:path w="5881" h="5881">
                    <a:moveTo>
                      <a:pt x="2940" y="5881"/>
                    </a:moveTo>
                    <a:cubicBezTo>
                      <a:pt x="1316" y="5881"/>
                      <a:pt x="0" y="4564"/>
                      <a:pt x="0" y="2940"/>
                    </a:cubicBezTo>
                    <a:cubicBezTo>
                      <a:pt x="0" y="1316"/>
                      <a:pt x="1316" y="0"/>
                      <a:pt x="2940" y="0"/>
                    </a:cubicBezTo>
                    <a:cubicBezTo>
                      <a:pt x="2940" y="0"/>
                      <a:pt x="2940" y="0"/>
                      <a:pt x="2940" y="0"/>
                    </a:cubicBezTo>
                    <a:cubicBezTo>
                      <a:pt x="4565" y="0"/>
                      <a:pt x="5881" y="1316"/>
                      <a:pt x="5881" y="2940"/>
                    </a:cubicBezTo>
                    <a:cubicBezTo>
                      <a:pt x="5881" y="4564"/>
                      <a:pt x="4565" y="5881"/>
                      <a:pt x="2940" y="5881"/>
                    </a:cubicBezTo>
                  </a:path>
                </a:pathLst>
              </a:custGeom>
              <a:solidFill>
                <a:srgbClr val="FFFFFF"/>
              </a:solidFill>
              <a:ln w="0">
                <a:solidFill>
                  <a:srgbClr val="000000"/>
                </a:solidFill>
                <a:prstDash val="solid"/>
                <a:round/>
                <a:headEnd/>
                <a:tailEnd/>
              </a:ln>
            </p:spPr>
            <p:txBody>
              <a:bodyPr/>
              <a:lstStyle/>
              <a:p>
                <a:endParaRPr lang="en-US"/>
              </a:p>
            </p:txBody>
          </p:sp>
          <p:sp>
            <p:nvSpPr>
              <p:cNvPr id="34840" name="Freeform 13"/>
              <p:cNvSpPr>
                <a:spLocks/>
              </p:cNvSpPr>
              <p:nvPr/>
            </p:nvSpPr>
            <p:spPr bwMode="auto">
              <a:xfrm>
                <a:off x="1892" y="1463"/>
                <a:ext cx="2124" cy="1861"/>
              </a:xfrm>
              <a:custGeom>
                <a:avLst/>
                <a:gdLst>
                  <a:gd name="T0" fmla="*/ 1062 w 2124"/>
                  <a:gd name="T1" fmla="*/ 1861 h 1861"/>
                  <a:gd name="T2" fmla="*/ 0 w 2124"/>
                  <a:gd name="T3" fmla="*/ 930 h 1861"/>
                  <a:gd name="T4" fmla="*/ 1062 w 2124"/>
                  <a:gd name="T5" fmla="*/ 0 h 1861"/>
                  <a:gd name="T6" fmla="*/ 1062 w 2124"/>
                  <a:gd name="T7" fmla="*/ 0 h 1861"/>
                  <a:gd name="T8" fmla="*/ 2124 w 2124"/>
                  <a:gd name="T9" fmla="*/ 930 h 1861"/>
                  <a:gd name="T10" fmla="*/ 1062 w 2124"/>
                  <a:gd name="T11" fmla="*/ 1861 h 1861"/>
                  <a:gd name="T12" fmla="*/ 0 60000 65536"/>
                  <a:gd name="T13" fmla="*/ 0 60000 65536"/>
                  <a:gd name="T14" fmla="*/ 0 60000 65536"/>
                  <a:gd name="T15" fmla="*/ 0 60000 65536"/>
                  <a:gd name="T16" fmla="*/ 0 60000 65536"/>
                  <a:gd name="T17" fmla="*/ 0 60000 65536"/>
                  <a:gd name="T18" fmla="*/ 0 w 2124"/>
                  <a:gd name="T19" fmla="*/ 0 h 1861"/>
                  <a:gd name="T20" fmla="*/ 2124 w 2124"/>
                  <a:gd name="T21" fmla="*/ 1861 h 1861"/>
                </a:gdLst>
                <a:ahLst/>
                <a:cxnLst>
                  <a:cxn ang="T12">
                    <a:pos x="T0" y="T1"/>
                  </a:cxn>
                  <a:cxn ang="T13">
                    <a:pos x="T2" y="T3"/>
                  </a:cxn>
                  <a:cxn ang="T14">
                    <a:pos x="T4" y="T5"/>
                  </a:cxn>
                  <a:cxn ang="T15">
                    <a:pos x="T6" y="T7"/>
                  </a:cxn>
                  <a:cxn ang="T16">
                    <a:pos x="T8" y="T9"/>
                  </a:cxn>
                  <a:cxn ang="T17">
                    <a:pos x="T10" y="T11"/>
                  </a:cxn>
                </a:cxnLst>
                <a:rect l="T18" t="T19" r="T20" b="T21"/>
                <a:pathLst>
                  <a:path w="2124" h="1861">
                    <a:moveTo>
                      <a:pt x="1062" y="1861"/>
                    </a:moveTo>
                    <a:cubicBezTo>
                      <a:pt x="475" y="1861"/>
                      <a:pt x="0" y="1444"/>
                      <a:pt x="0" y="930"/>
                    </a:cubicBezTo>
                    <a:cubicBezTo>
                      <a:pt x="0" y="416"/>
                      <a:pt x="475" y="0"/>
                      <a:pt x="1062" y="0"/>
                    </a:cubicBezTo>
                    <a:cubicBezTo>
                      <a:pt x="1062" y="0"/>
                      <a:pt x="1062" y="0"/>
                      <a:pt x="1062" y="0"/>
                    </a:cubicBezTo>
                    <a:cubicBezTo>
                      <a:pt x="1649" y="0"/>
                      <a:pt x="2124" y="416"/>
                      <a:pt x="2124" y="930"/>
                    </a:cubicBezTo>
                    <a:cubicBezTo>
                      <a:pt x="2124" y="1444"/>
                      <a:pt x="1649" y="1861"/>
                      <a:pt x="1062" y="1861"/>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1" name="Rectangle 14"/>
              <p:cNvSpPr>
                <a:spLocks noChangeArrowheads="1"/>
              </p:cNvSpPr>
              <p:nvPr/>
            </p:nvSpPr>
            <p:spPr bwMode="auto">
              <a:xfrm>
                <a:off x="2749" y="2328"/>
                <a:ext cx="42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Development </a:t>
                </a:r>
                <a:endParaRPr lang="en-US">
                  <a:cs typeface="ＭＳ Ｐゴシック" charset="0"/>
                </a:endParaRPr>
              </a:p>
            </p:txBody>
          </p:sp>
          <p:sp>
            <p:nvSpPr>
              <p:cNvPr id="34842" name="Rectangle 15"/>
              <p:cNvSpPr>
                <a:spLocks noChangeArrowheads="1"/>
              </p:cNvSpPr>
              <p:nvPr/>
            </p:nvSpPr>
            <p:spPr bwMode="auto">
              <a:xfrm>
                <a:off x="2836" y="2389"/>
                <a:ext cx="23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Engine</a:t>
                </a:r>
                <a:endParaRPr lang="en-US">
                  <a:cs typeface="ＭＳ Ｐゴシック" charset="0"/>
                </a:endParaRPr>
              </a:p>
            </p:txBody>
          </p:sp>
          <p:sp>
            <p:nvSpPr>
              <p:cNvPr id="34843" name="Rectangle 16"/>
              <p:cNvSpPr>
                <a:spLocks noChangeArrowheads="1"/>
              </p:cNvSpPr>
              <p:nvPr/>
            </p:nvSpPr>
            <p:spPr bwMode="auto">
              <a:xfrm>
                <a:off x="2570" y="1255"/>
                <a:ext cx="942" cy="17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84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 y="1260"/>
                <a:ext cx="93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5" name="Rectangle 18"/>
              <p:cNvSpPr>
                <a:spLocks noChangeArrowheads="1"/>
              </p:cNvSpPr>
              <p:nvPr/>
            </p:nvSpPr>
            <p:spPr bwMode="auto">
              <a:xfrm>
                <a:off x="2570" y="1255"/>
                <a:ext cx="942" cy="17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46" name="Rectangle 19"/>
              <p:cNvSpPr>
                <a:spLocks noChangeArrowheads="1"/>
              </p:cNvSpPr>
              <p:nvPr/>
            </p:nvSpPr>
            <p:spPr bwMode="auto">
              <a:xfrm>
                <a:off x="2564" y="1255"/>
                <a:ext cx="954" cy="18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47" name="Freeform 20"/>
              <p:cNvSpPr>
                <a:spLocks noEditPoints="1"/>
              </p:cNvSpPr>
              <p:nvPr/>
            </p:nvSpPr>
            <p:spPr bwMode="auto">
              <a:xfrm>
                <a:off x="2568" y="1257"/>
                <a:ext cx="945" cy="177"/>
              </a:xfrm>
              <a:custGeom>
                <a:avLst/>
                <a:gdLst>
                  <a:gd name="T0" fmla="*/ 1 w 2616"/>
                  <a:gd name="T1" fmla="*/ 17 h 560"/>
                  <a:gd name="T2" fmla="*/ 0 w 2616"/>
                  <a:gd name="T3" fmla="*/ 17 h 560"/>
                  <a:gd name="T4" fmla="*/ 123 w 2616"/>
                  <a:gd name="T5" fmla="*/ 17 h 560"/>
                  <a:gd name="T6" fmla="*/ 122 w 2616"/>
                  <a:gd name="T7" fmla="*/ 17 h 560"/>
                  <a:gd name="T8" fmla="*/ 122 w 2616"/>
                  <a:gd name="T9" fmla="*/ 0 h 560"/>
                  <a:gd name="T10" fmla="*/ 123 w 2616"/>
                  <a:gd name="T11" fmla="*/ 1 h 560"/>
                  <a:gd name="T12" fmla="*/ 0 w 2616"/>
                  <a:gd name="T13" fmla="*/ 1 h 560"/>
                  <a:gd name="T14" fmla="*/ 1 w 2616"/>
                  <a:gd name="T15" fmla="*/ 0 h 560"/>
                  <a:gd name="T16" fmla="*/ 1 w 2616"/>
                  <a:gd name="T17" fmla="*/ 17 h 560"/>
                  <a:gd name="T18" fmla="*/ 0 w 2616"/>
                  <a:gd name="T19" fmla="*/ 0 h 560"/>
                  <a:gd name="T20" fmla="*/ 0 w 2616"/>
                  <a:gd name="T21" fmla="*/ 0 h 560"/>
                  <a:gd name="T22" fmla="*/ 123 w 2616"/>
                  <a:gd name="T23" fmla="*/ 0 h 560"/>
                  <a:gd name="T24" fmla="*/ 123 w 2616"/>
                  <a:gd name="T25" fmla="*/ 0 h 560"/>
                  <a:gd name="T26" fmla="*/ 123 w 2616"/>
                  <a:gd name="T27" fmla="*/ 17 h 560"/>
                  <a:gd name="T28" fmla="*/ 123 w 2616"/>
                  <a:gd name="T29" fmla="*/ 18 h 560"/>
                  <a:gd name="T30" fmla="*/ 0 w 2616"/>
                  <a:gd name="T31" fmla="*/ 18 h 560"/>
                  <a:gd name="T32" fmla="*/ 0 w 2616"/>
                  <a:gd name="T33" fmla="*/ 17 h 560"/>
                  <a:gd name="T34" fmla="*/ 0 w 2616"/>
                  <a:gd name="T35" fmla="*/ 0 h 5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16"/>
                  <a:gd name="T55" fmla="*/ 0 h 560"/>
                  <a:gd name="T56" fmla="*/ 2616 w 2616"/>
                  <a:gd name="T57" fmla="*/ 560 h 5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16" h="560">
                    <a:moveTo>
                      <a:pt x="16" y="552"/>
                    </a:moveTo>
                    <a:lnTo>
                      <a:pt x="8" y="544"/>
                    </a:lnTo>
                    <a:lnTo>
                      <a:pt x="2608" y="544"/>
                    </a:lnTo>
                    <a:lnTo>
                      <a:pt x="2600" y="552"/>
                    </a:lnTo>
                    <a:lnTo>
                      <a:pt x="2600" y="8"/>
                    </a:lnTo>
                    <a:lnTo>
                      <a:pt x="2608" y="16"/>
                    </a:lnTo>
                    <a:lnTo>
                      <a:pt x="8" y="16"/>
                    </a:lnTo>
                    <a:lnTo>
                      <a:pt x="16" y="8"/>
                    </a:lnTo>
                    <a:lnTo>
                      <a:pt x="16" y="552"/>
                    </a:lnTo>
                    <a:close/>
                    <a:moveTo>
                      <a:pt x="0" y="8"/>
                    </a:moveTo>
                    <a:cubicBezTo>
                      <a:pt x="0" y="3"/>
                      <a:pt x="3" y="0"/>
                      <a:pt x="8" y="0"/>
                    </a:cubicBezTo>
                    <a:lnTo>
                      <a:pt x="2608" y="0"/>
                    </a:lnTo>
                    <a:cubicBezTo>
                      <a:pt x="2612" y="0"/>
                      <a:pt x="2616" y="3"/>
                      <a:pt x="2616" y="8"/>
                    </a:cubicBezTo>
                    <a:lnTo>
                      <a:pt x="2616" y="552"/>
                    </a:lnTo>
                    <a:cubicBezTo>
                      <a:pt x="2616" y="556"/>
                      <a:pt x="2612" y="560"/>
                      <a:pt x="2608" y="560"/>
                    </a:cubicBezTo>
                    <a:lnTo>
                      <a:pt x="8" y="560"/>
                    </a:lnTo>
                    <a:cubicBezTo>
                      <a:pt x="3" y="560"/>
                      <a:pt x="0" y="556"/>
                      <a:pt x="0" y="552"/>
                    </a:cubicBezTo>
                    <a:lnTo>
                      <a:pt x="0" y="8"/>
                    </a:lnTo>
                    <a:close/>
                  </a:path>
                </a:pathLst>
              </a:custGeom>
              <a:solidFill>
                <a:srgbClr val="FFFFFF"/>
              </a:solidFill>
              <a:ln w="0">
                <a:solidFill>
                  <a:srgbClr val="000000"/>
                </a:solidFill>
                <a:prstDash val="solid"/>
                <a:round/>
                <a:headEnd/>
                <a:tailEnd/>
              </a:ln>
            </p:spPr>
            <p:txBody>
              <a:bodyPr/>
              <a:lstStyle/>
              <a:p>
                <a:endParaRPr lang="en-US"/>
              </a:p>
            </p:txBody>
          </p:sp>
          <p:sp>
            <p:nvSpPr>
              <p:cNvPr id="34848" name="Rectangle 21"/>
              <p:cNvSpPr>
                <a:spLocks noChangeArrowheads="1"/>
              </p:cNvSpPr>
              <p:nvPr/>
            </p:nvSpPr>
            <p:spPr bwMode="auto">
              <a:xfrm>
                <a:off x="2564" y="1255"/>
                <a:ext cx="954" cy="18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849"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 y="1194"/>
                <a:ext cx="954"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4" y="1194"/>
                <a:ext cx="954"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1" name="Rectangle 24"/>
              <p:cNvSpPr>
                <a:spLocks noChangeArrowheads="1"/>
              </p:cNvSpPr>
              <p:nvPr/>
            </p:nvSpPr>
            <p:spPr bwMode="auto">
              <a:xfrm>
                <a:off x="2505" y="1202"/>
                <a:ext cx="940" cy="172"/>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ＭＳ Ｐゴシック" charset="0"/>
                </a:endParaRPr>
              </a:p>
            </p:txBody>
          </p:sp>
          <p:sp>
            <p:nvSpPr>
              <p:cNvPr id="34852" name="Rectangle 25"/>
              <p:cNvSpPr>
                <a:spLocks noChangeArrowheads="1"/>
              </p:cNvSpPr>
              <p:nvPr/>
            </p:nvSpPr>
            <p:spPr bwMode="auto">
              <a:xfrm>
                <a:off x="2616" y="1255"/>
                <a:ext cx="77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Write Story and Scenarios</a:t>
                </a:r>
                <a:endParaRPr lang="en-US">
                  <a:cs typeface="ＭＳ Ｐゴシック" charset="0"/>
                </a:endParaRPr>
              </a:p>
            </p:txBody>
          </p:sp>
          <p:sp>
            <p:nvSpPr>
              <p:cNvPr id="34853" name="Rectangle 26"/>
              <p:cNvSpPr>
                <a:spLocks noChangeArrowheads="1"/>
              </p:cNvSpPr>
              <p:nvPr/>
            </p:nvSpPr>
            <p:spPr bwMode="auto">
              <a:xfrm>
                <a:off x="2182" y="3189"/>
                <a:ext cx="879" cy="17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854"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3" y="3191"/>
                <a:ext cx="8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5" name="Rectangle 28"/>
              <p:cNvSpPr>
                <a:spLocks noChangeArrowheads="1"/>
              </p:cNvSpPr>
              <p:nvPr/>
            </p:nvSpPr>
            <p:spPr bwMode="auto">
              <a:xfrm>
                <a:off x="2182" y="3189"/>
                <a:ext cx="879" cy="17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56" name="Rectangle 29"/>
              <p:cNvSpPr>
                <a:spLocks noChangeArrowheads="1"/>
              </p:cNvSpPr>
              <p:nvPr/>
            </p:nvSpPr>
            <p:spPr bwMode="auto">
              <a:xfrm>
                <a:off x="2177" y="3184"/>
                <a:ext cx="890" cy="18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57" name="Freeform 30"/>
              <p:cNvSpPr>
                <a:spLocks noEditPoints="1"/>
              </p:cNvSpPr>
              <p:nvPr/>
            </p:nvSpPr>
            <p:spPr bwMode="auto">
              <a:xfrm>
                <a:off x="2181" y="3188"/>
                <a:ext cx="879" cy="177"/>
              </a:xfrm>
              <a:custGeom>
                <a:avLst/>
                <a:gdLst>
                  <a:gd name="T0" fmla="*/ 1 w 2435"/>
                  <a:gd name="T1" fmla="*/ 17 h 560"/>
                  <a:gd name="T2" fmla="*/ 0 w 2435"/>
                  <a:gd name="T3" fmla="*/ 17 h 560"/>
                  <a:gd name="T4" fmla="*/ 114 w 2435"/>
                  <a:gd name="T5" fmla="*/ 17 h 560"/>
                  <a:gd name="T6" fmla="*/ 114 w 2435"/>
                  <a:gd name="T7" fmla="*/ 17 h 560"/>
                  <a:gd name="T8" fmla="*/ 114 w 2435"/>
                  <a:gd name="T9" fmla="*/ 0 h 560"/>
                  <a:gd name="T10" fmla="*/ 114 w 2435"/>
                  <a:gd name="T11" fmla="*/ 1 h 560"/>
                  <a:gd name="T12" fmla="*/ 0 w 2435"/>
                  <a:gd name="T13" fmla="*/ 1 h 560"/>
                  <a:gd name="T14" fmla="*/ 1 w 2435"/>
                  <a:gd name="T15" fmla="*/ 0 h 560"/>
                  <a:gd name="T16" fmla="*/ 1 w 2435"/>
                  <a:gd name="T17" fmla="*/ 17 h 560"/>
                  <a:gd name="T18" fmla="*/ 0 w 2435"/>
                  <a:gd name="T19" fmla="*/ 0 h 560"/>
                  <a:gd name="T20" fmla="*/ 0 w 2435"/>
                  <a:gd name="T21" fmla="*/ 0 h 560"/>
                  <a:gd name="T22" fmla="*/ 114 w 2435"/>
                  <a:gd name="T23" fmla="*/ 0 h 560"/>
                  <a:gd name="T24" fmla="*/ 114 w 2435"/>
                  <a:gd name="T25" fmla="*/ 0 h 560"/>
                  <a:gd name="T26" fmla="*/ 114 w 2435"/>
                  <a:gd name="T27" fmla="*/ 17 h 560"/>
                  <a:gd name="T28" fmla="*/ 114 w 2435"/>
                  <a:gd name="T29" fmla="*/ 18 h 560"/>
                  <a:gd name="T30" fmla="*/ 0 w 2435"/>
                  <a:gd name="T31" fmla="*/ 18 h 560"/>
                  <a:gd name="T32" fmla="*/ 0 w 2435"/>
                  <a:gd name="T33" fmla="*/ 17 h 560"/>
                  <a:gd name="T34" fmla="*/ 0 w 2435"/>
                  <a:gd name="T35" fmla="*/ 0 h 5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35"/>
                  <a:gd name="T55" fmla="*/ 0 h 560"/>
                  <a:gd name="T56" fmla="*/ 2435 w 2435"/>
                  <a:gd name="T57" fmla="*/ 560 h 5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35" h="560">
                    <a:moveTo>
                      <a:pt x="16" y="552"/>
                    </a:moveTo>
                    <a:lnTo>
                      <a:pt x="8" y="544"/>
                    </a:lnTo>
                    <a:lnTo>
                      <a:pt x="2427" y="544"/>
                    </a:lnTo>
                    <a:lnTo>
                      <a:pt x="2419" y="552"/>
                    </a:lnTo>
                    <a:lnTo>
                      <a:pt x="2419" y="8"/>
                    </a:lnTo>
                    <a:lnTo>
                      <a:pt x="2427" y="16"/>
                    </a:lnTo>
                    <a:lnTo>
                      <a:pt x="8" y="16"/>
                    </a:lnTo>
                    <a:lnTo>
                      <a:pt x="16" y="8"/>
                    </a:lnTo>
                    <a:lnTo>
                      <a:pt x="16" y="552"/>
                    </a:lnTo>
                    <a:close/>
                    <a:moveTo>
                      <a:pt x="0" y="8"/>
                    </a:moveTo>
                    <a:cubicBezTo>
                      <a:pt x="0" y="3"/>
                      <a:pt x="4" y="0"/>
                      <a:pt x="8" y="0"/>
                    </a:cubicBezTo>
                    <a:lnTo>
                      <a:pt x="2427" y="0"/>
                    </a:lnTo>
                    <a:cubicBezTo>
                      <a:pt x="2432" y="0"/>
                      <a:pt x="2435" y="3"/>
                      <a:pt x="2435" y="8"/>
                    </a:cubicBezTo>
                    <a:lnTo>
                      <a:pt x="2435" y="552"/>
                    </a:lnTo>
                    <a:cubicBezTo>
                      <a:pt x="2435" y="556"/>
                      <a:pt x="2432" y="560"/>
                      <a:pt x="2427" y="560"/>
                    </a:cubicBezTo>
                    <a:lnTo>
                      <a:pt x="8" y="560"/>
                    </a:lnTo>
                    <a:cubicBezTo>
                      <a:pt x="4" y="560"/>
                      <a:pt x="0" y="556"/>
                      <a:pt x="0" y="552"/>
                    </a:cubicBezTo>
                    <a:lnTo>
                      <a:pt x="0" y="8"/>
                    </a:lnTo>
                    <a:close/>
                  </a:path>
                </a:pathLst>
              </a:custGeom>
              <a:solidFill>
                <a:srgbClr val="FFFFFF"/>
              </a:solidFill>
              <a:ln w="0">
                <a:solidFill>
                  <a:srgbClr val="000000"/>
                </a:solidFill>
                <a:prstDash val="solid"/>
                <a:round/>
                <a:headEnd/>
                <a:tailEnd/>
              </a:ln>
            </p:spPr>
            <p:txBody>
              <a:bodyPr/>
              <a:lstStyle/>
              <a:p>
                <a:endParaRPr lang="en-US"/>
              </a:p>
            </p:txBody>
          </p:sp>
          <p:sp>
            <p:nvSpPr>
              <p:cNvPr id="34858" name="Rectangle 31"/>
              <p:cNvSpPr>
                <a:spLocks noChangeArrowheads="1"/>
              </p:cNvSpPr>
              <p:nvPr/>
            </p:nvSpPr>
            <p:spPr bwMode="auto">
              <a:xfrm>
                <a:off x="2177" y="3184"/>
                <a:ext cx="890" cy="18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859" name="Picture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7" y="3123"/>
                <a:ext cx="89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0" name="Picture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7" y="3123"/>
                <a:ext cx="89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61" name="Rectangle 34"/>
              <p:cNvSpPr>
                <a:spLocks noChangeArrowheads="1"/>
              </p:cNvSpPr>
              <p:nvPr/>
            </p:nvSpPr>
            <p:spPr bwMode="auto">
              <a:xfrm>
                <a:off x="2118" y="3133"/>
                <a:ext cx="874" cy="172"/>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ＭＳ Ｐゴシック" charset="0"/>
                </a:endParaRPr>
              </a:p>
            </p:txBody>
          </p:sp>
          <p:sp>
            <p:nvSpPr>
              <p:cNvPr id="34862" name="Rectangle 35"/>
              <p:cNvSpPr>
                <a:spLocks noChangeArrowheads="1"/>
              </p:cNvSpPr>
              <p:nvPr/>
            </p:nvSpPr>
            <p:spPr bwMode="auto">
              <a:xfrm>
                <a:off x="2281" y="3184"/>
                <a:ext cx="60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Business Showcase</a:t>
                </a:r>
                <a:endParaRPr lang="en-US">
                  <a:cs typeface="ＭＳ Ｐゴシック" charset="0"/>
                </a:endParaRPr>
              </a:p>
            </p:txBody>
          </p:sp>
          <p:sp>
            <p:nvSpPr>
              <p:cNvPr id="34863" name="Rectangle 36"/>
              <p:cNvSpPr>
                <a:spLocks noChangeArrowheads="1"/>
              </p:cNvSpPr>
              <p:nvPr/>
            </p:nvSpPr>
            <p:spPr bwMode="auto">
              <a:xfrm>
                <a:off x="2073" y="2921"/>
                <a:ext cx="878" cy="19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864"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4" y="2923"/>
                <a:ext cx="87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65" name="Rectangle 38"/>
              <p:cNvSpPr>
                <a:spLocks noChangeArrowheads="1"/>
              </p:cNvSpPr>
              <p:nvPr/>
            </p:nvSpPr>
            <p:spPr bwMode="auto">
              <a:xfrm>
                <a:off x="2073" y="2921"/>
                <a:ext cx="878" cy="19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66" name="Rectangle 39"/>
              <p:cNvSpPr>
                <a:spLocks noChangeArrowheads="1"/>
              </p:cNvSpPr>
              <p:nvPr/>
            </p:nvSpPr>
            <p:spPr bwMode="auto">
              <a:xfrm>
                <a:off x="2067" y="2916"/>
                <a:ext cx="890" cy="20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67" name="Freeform 40"/>
              <p:cNvSpPr>
                <a:spLocks noEditPoints="1"/>
              </p:cNvSpPr>
              <p:nvPr/>
            </p:nvSpPr>
            <p:spPr bwMode="auto">
              <a:xfrm>
                <a:off x="2071" y="2920"/>
                <a:ext cx="880" cy="197"/>
              </a:xfrm>
              <a:custGeom>
                <a:avLst/>
                <a:gdLst>
                  <a:gd name="T0" fmla="*/ 1 w 2435"/>
                  <a:gd name="T1" fmla="*/ 20 h 621"/>
                  <a:gd name="T2" fmla="*/ 0 w 2435"/>
                  <a:gd name="T3" fmla="*/ 19 h 621"/>
                  <a:gd name="T4" fmla="*/ 115 w 2435"/>
                  <a:gd name="T5" fmla="*/ 19 h 621"/>
                  <a:gd name="T6" fmla="*/ 114 w 2435"/>
                  <a:gd name="T7" fmla="*/ 20 h 621"/>
                  <a:gd name="T8" fmla="*/ 114 w 2435"/>
                  <a:gd name="T9" fmla="*/ 0 h 621"/>
                  <a:gd name="T10" fmla="*/ 115 w 2435"/>
                  <a:gd name="T11" fmla="*/ 1 h 621"/>
                  <a:gd name="T12" fmla="*/ 0 w 2435"/>
                  <a:gd name="T13" fmla="*/ 1 h 621"/>
                  <a:gd name="T14" fmla="*/ 1 w 2435"/>
                  <a:gd name="T15" fmla="*/ 0 h 621"/>
                  <a:gd name="T16" fmla="*/ 1 w 2435"/>
                  <a:gd name="T17" fmla="*/ 20 h 621"/>
                  <a:gd name="T18" fmla="*/ 0 w 2435"/>
                  <a:gd name="T19" fmla="*/ 0 h 621"/>
                  <a:gd name="T20" fmla="*/ 0 w 2435"/>
                  <a:gd name="T21" fmla="*/ 0 h 621"/>
                  <a:gd name="T22" fmla="*/ 115 w 2435"/>
                  <a:gd name="T23" fmla="*/ 0 h 621"/>
                  <a:gd name="T24" fmla="*/ 115 w 2435"/>
                  <a:gd name="T25" fmla="*/ 0 h 621"/>
                  <a:gd name="T26" fmla="*/ 115 w 2435"/>
                  <a:gd name="T27" fmla="*/ 20 h 621"/>
                  <a:gd name="T28" fmla="*/ 115 w 2435"/>
                  <a:gd name="T29" fmla="*/ 20 h 621"/>
                  <a:gd name="T30" fmla="*/ 0 w 2435"/>
                  <a:gd name="T31" fmla="*/ 20 h 621"/>
                  <a:gd name="T32" fmla="*/ 0 w 2435"/>
                  <a:gd name="T33" fmla="*/ 20 h 621"/>
                  <a:gd name="T34" fmla="*/ 0 w 2435"/>
                  <a:gd name="T35" fmla="*/ 0 h 6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35"/>
                  <a:gd name="T55" fmla="*/ 0 h 621"/>
                  <a:gd name="T56" fmla="*/ 2435 w 2435"/>
                  <a:gd name="T57" fmla="*/ 621 h 6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35" h="621">
                    <a:moveTo>
                      <a:pt x="16" y="613"/>
                    </a:moveTo>
                    <a:lnTo>
                      <a:pt x="8" y="605"/>
                    </a:lnTo>
                    <a:lnTo>
                      <a:pt x="2427" y="605"/>
                    </a:lnTo>
                    <a:lnTo>
                      <a:pt x="2419" y="613"/>
                    </a:lnTo>
                    <a:lnTo>
                      <a:pt x="2419" y="8"/>
                    </a:lnTo>
                    <a:lnTo>
                      <a:pt x="2427" y="16"/>
                    </a:lnTo>
                    <a:lnTo>
                      <a:pt x="8" y="16"/>
                    </a:lnTo>
                    <a:lnTo>
                      <a:pt x="16" y="8"/>
                    </a:lnTo>
                    <a:lnTo>
                      <a:pt x="16" y="613"/>
                    </a:lnTo>
                    <a:close/>
                    <a:moveTo>
                      <a:pt x="0" y="8"/>
                    </a:moveTo>
                    <a:cubicBezTo>
                      <a:pt x="0" y="3"/>
                      <a:pt x="3" y="0"/>
                      <a:pt x="8" y="0"/>
                    </a:cubicBezTo>
                    <a:lnTo>
                      <a:pt x="2427" y="0"/>
                    </a:lnTo>
                    <a:cubicBezTo>
                      <a:pt x="2431" y="0"/>
                      <a:pt x="2435" y="3"/>
                      <a:pt x="2435" y="8"/>
                    </a:cubicBezTo>
                    <a:lnTo>
                      <a:pt x="2435" y="613"/>
                    </a:lnTo>
                    <a:cubicBezTo>
                      <a:pt x="2435" y="617"/>
                      <a:pt x="2431" y="621"/>
                      <a:pt x="2427" y="621"/>
                    </a:cubicBezTo>
                    <a:lnTo>
                      <a:pt x="8" y="621"/>
                    </a:lnTo>
                    <a:cubicBezTo>
                      <a:pt x="3" y="621"/>
                      <a:pt x="0" y="617"/>
                      <a:pt x="0" y="613"/>
                    </a:cubicBezTo>
                    <a:lnTo>
                      <a:pt x="0" y="8"/>
                    </a:lnTo>
                    <a:close/>
                  </a:path>
                </a:pathLst>
              </a:custGeom>
              <a:solidFill>
                <a:srgbClr val="FFFFFF"/>
              </a:solidFill>
              <a:ln w="0">
                <a:solidFill>
                  <a:srgbClr val="000000"/>
                </a:solidFill>
                <a:prstDash val="solid"/>
                <a:round/>
                <a:headEnd/>
                <a:tailEnd/>
              </a:ln>
            </p:spPr>
            <p:txBody>
              <a:bodyPr/>
              <a:lstStyle/>
              <a:p>
                <a:endParaRPr lang="en-US"/>
              </a:p>
            </p:txBody>
          </p:sp>
          <p:sp>
            <p:nvSpPr>
              <p:cNvPr id="34868" name="Rectangle 41"/>
              <p:cNvSpPr>
                <a:spLocks noChangeArrowheads="1"/>
              </p:cNvSpPr>
              <p:nvPr/>
            </p:nvSpPr>
            <p:spPr bwMode="auto">
              <a:xfrm>
                <a:off x="2067" y="2916"/>
                <a:ext cx="890" cy="20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869" name="Picture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7" y="2860"/>
                <a:ext cx="89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70" name="Picture 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7" y="2860"/>
                <a:ext cx="89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71" name="Rectangle 44"/>
              <p:cNvSpPr>
                <a:spLocks noChangeArrowheads="1"/>
              </p:cNvSpPr>
              <p:nvPr/>
            </p:nvSpPr>
            <p:spPr bwMode="auto">
              <a:xfrm>
                <a:off x="2009" y="2865"/>
                <a:ext cx="873" cy="192"/>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ＭＳ Ｐゴシック" charset="0"/>
                </a:endParaRPr>
              </a:p>
            </p:txBody>
          </p:sp>
          <p:sp>
            <p:nvSpPr>
              <p:cNvPr id="34872" name="Rectangle 45"/>
              <p:cNvSpPr>
                <a:spLocks noChangeArrowheads="1"/>
              </p:cNvSpPr>
              <p:nvPr/>
            </p:nvSpPr>
            <p:spPr bwMode="auto">
              <a:xfrm>
                <a:off x="2263" y="2926"/>
                <a:ext cx="41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Story Testing</a:t>
                </a:r>
                <a:endParaRPr lang="en-US">
                  <a:cs typeface="ＭＳ Ｐゴシック" charset="0"/>
                </a:endParaRPr>
              </a:p>
            </p:txBody>
          </p:sp>
          <p:sp>
            <p:nvSpPr>
              <p:cNvPr id="34873" name="Rectangle 46"/>
              <p:cNvSpPr>
                <a:spLocks noChangeArrowheads="1"/>
              </p:cNvSpPr>
              <p:nvPr/>
            </p:nvSpPr>
            <p:spPr bwMode="auto">
              <a:xfrm>
                <a:off x="1500" y="1402"/>
                <a:ext cx="919" cy="19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874" name="Picture 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0" y="1406"/>
                <a:ext cx="91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75" name="Rectangle 48"/>
              <p:cNvSpPr>
                <a:spLocks noChangeArrowheads="1"/>
              </p:cNvSpPr>
              <p:nvPr/>
            </p:nvSpPr>
            <p:spPr bwMode="auto">
              <a:xfrm>
                <a:off x="1500" y="1402"/>
                <a:ext cx="919" cy="19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76" name="Rectangle 49"/>
              <p:cNvSpPr>
                <a:spLocks noChangeArrowheads="1"/>
              </p:cNvSpPr>
              <p:nvPr/>
            </p:nvSpPr>
            <p:spPr bwMode="auto">
              <a:xfrm>
                <a:off x="1495" y="1402"/>
                <a:ext cx="930" cy="20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77" name="Freeform 50"/>
              <p:cNvSpPr>
                <a:spLocks noEditPoints="1"/>
              </p:cNvSpPr>
              <p:nvPr/>
            </p:nvSpPr>
            <p:spPr bwMode="auto">
              <a:xfrm>
                <a:off x="1497" y="1404"/>
                <a:ext cx="924" cy="196"/>
              </a:xfrm>
              <a:custGeom>
                <a:avLst/>
                <a:gdLst>
                  <a:gd name="T0" fmla="*/ 1 w 2556"/>
                  <a:gd name="T1" fmla="*/ 19 h 621"/>
                  <a:gd name="T2" fmla="*/ 0 w 2556"/>
                  <a:gd name="T3" fmla="*/ 19 h 621"/>
                  <a:gd name="T4" fmla="*/ 120 w 2556"/>
                  <a:gd name="T5" fmla="*/ 19 h 621"/>
                  <a:gd name="T6" fmla="*/ 120 w 2556"/>
                  <a:gd name="T7" fmla="*/ 19 h 621"/>
                  <a:gd name="T8" fmla="*/ 120 w 2556"/>
                  <a:gd name="T9" fmla="*/ 0 h 621"/>
                  <a:gd name="T10" fmla="*/ 120 w 2556"/>
                  <a:gd name="T11" fmla="*/ 1 h 621"/>
                  <a:gd name="T12" fmla="*/ 0 w 2556"/>
                  <a:gd name="T13" fmla="*/ 1 h 621"/>
                  <a:gd name="T14" fmla="*/ 1 w 2556"/>
                  <a:gd name="T15" fmla="*/ 0 h 621"/>
                  <a:gd name="T16" fmla="*/ 1 w 2556"/>
                  <a:gd name="T17" fmla="*/ 19 h 621"/>
                  <a:gd name="T18" fmla="*/ 0 w 2556"/>
                  <a:gd name="T19" fmla="*/ 0 h 621"/>
                  <a:gd name="T20" fmla="*/ 0 w 2556"/>
                  <a:gd name="T21" fmla="*/ 0 h 621"/>
                  <a:gd name="T22" fmla="*/ 120 w 2556"/>
                  <a:gd name="T23" fmla="*/ 0 h 621"/>
                  <a:gd name="T24" fmla="*/ 121 w 2556"/>
                  <a:gd name="T25" fmla="*/ 0 h 621"/>
                  <a:gd name="T26" fmla="*/ 121 w 2556"/>
                  <a:gd name="T27" fmla="*/ 19 h 621"/>
                  <a:gd name="T28" fmla="*/ 120 w 2556"/>
                  <a:gd name="T29" fmla="*/ 20 h 621"/>
                  <a:gd name="T30" fmla="*/ 0 w 2556"/>
                  <a:gd name="T31" fmla="*/ 20 h 621"/>
                  <a:gd name="T32" fmla="*/ 0 w 2556"/>
                  <a:gd name="T33" fmla="*/ 19 h 621"/>
                  <a:gd name="T34" fmla="*/ 0 w 2556"/>
                  <a:gd name="T35" fmla="*/ 0 h 6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56"/>
                  <a:gd name="T55" fmla="*/ 0 h 621"/>
                  <a:gd name="T56" fmla="*/ 2556 w 2556"/>
                  <a:gd name="T57" fmla="*/ 621 h 6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56" h="621">
                    <a:moveTo>
                      <a:pt x="16" y="613"/>
                    </a:moveTo>
                    <a:lnTo>
                      <a:pt x="8" y="605"/>
                    </a:lnTo>
                    <a:lnTo>
                      <a:pt x="2548" y="605"/>
                    </a:lnTo>
                    <a:lnTo>
                      <a:pt x="2540" y="613"/>
                    </a:lnTo>
                    <a:lnTo>
                      <a:pt x="2540" y="8"/>
                    </a:lnTo>
                    <a:lnTo>
                      <a:pt x="2548" y="16"/>
                    </a:lnTo>
                    <a:lnTo>
                      <a:pt x="8" y="16"/>
                    </a:lnTo>
                    <a:lnTo>
                      <a:pt x="16" y="8"/>
                    </a:lnTo>
                    <a:lnTo>
                      <a:pt x="16" y="613"/>
                    </a:lnTo>
                    <a:close/>
                    <a:moveTo>
                      <a:pt x="0" y="8"/>
                    </a:moveTo>
                    <a:cubicBezTo>
                      <a:pt x="0" y="4"/>
                      <a:pt x="4" y="0"/>
                      <a:pt x="8" y="0"/>
                    </a:cubicBezTo>
                    <a:lnTo>
                      <a:pt x="2548" y="0"/>
                    </a:lnTo>
                    <a:cubicBezTo>
                      <a:pt x="2553" y="0"/>
                      <a:pt x="2556" y="4"/>
                      <a:pt x="2556" y="8"/>
                    </a:cubicBezTo>
                    <a:lnTo>
                      <a:pt x="2556" y="613"/>
                    </a:lnTo>
                    <a:cubicBezTo>
                      <a:pt x="2556" y="618"/>
                      <a:pt x="2553" y="621"/>
                      <a:pt x="2548" y="621"/>
                    </a:cubicBezTo>
                    <a:lnTo>
                      <a:pt x="8" y="621"/>
                    </a:lnTo>
                    <a:cubicBezTo>
                      <a:pt x="4" y="621"/>
                      <a:pt x="0" y="618"/>
                      <a:pt x="0" y="613"/>
                    </a:cubicBezTo>
                    <a:lnTo>
                      <a:pt x="0" y="8"/>
                    </a:lnTo>
                    <a:close/>
                  </a:path>
                </a:pathLst>
              </a:custGeom>
              <a:solidFill>
                <a:srgbClr val="FFFFFF"/>
              </a:solidFill>
              <a:ln w="0">
                <a:solidFill>
                  <a:srgbClr val="000000"/>
                </a:solidFill>
                <a:prstDash val="solid"/>
                <a:round/>
                <a:headEnd/>
                <a:tailEnd/>
              </a:ln>
            </p:spPr>
            <p:txBody>
              <a:bodyPr/>
              <a:lstStyle/>
              <a:p>
                <a:endParaRPr lang="en-US"/>
              </a:p>
            </p:txBody>
          </p:sp>
          <p:sp>
            <p:nvSpPr>
              <p:cNvPr id="34878" name="Rectangle 51"/>
              <p:cNvSpPr>
                <a:spLocks noChangeArrowheads="1"/>
              </p:cNvSpPr>
              <p:nvPr/>
            </p:nvSpPr>
            <p:spPr bwMode="auto">
              <a:xfrm>
                <a:off x="1495" y="1402"/>
                <a:ext cx="930" cy="20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879" name="Picture 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5" y="1341"/>
                <a:ext cx="93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80" name="Picture 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5" y="1341"/>
                <a:ext cx="93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81" name="Rectangle 54"/>
              <p:cNvSpPr>
                <a:spLocks noChangeArrowheads="1"/>
              </p:cNvSpPr>
              <p:nvPr/>
            </p:nvSpPr>
            <p:spPr bwMode="auto">
              <a:xfrm>
                <a:off x="1435" y="1349"/>
                <a:ext cx="918" cy="191"/>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ＭＳ Ｐゴシック" charset="0"/>
                </a:endParaRPr>
              </a:p>
            </p:txBody>
          </p:sp>
          <p:sp>
            <p:nvSpPr>
              <p:cNvPr id="34882" name="Rectangle 55"/>
              <p:cNvSpPr>
                <a:spLocks noChangeArrowheads="1"/>
              </p:cNvSpPr>
              <p:nvPr/>
            </p:nvSpPr>
            <p:spPr bwMode="auto">
              <a:xfrm>
                <a:off x="1575" y="1412"/>
                <a:ext cx="69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Story Planning Session</a:t>
                </a:r>
                <a:endParaRPr lang="en-US">
                  <a:cs typeface="ＭＳ Ｐゴシック" charset="0"/>
                </a:endParaRPr>
              </a:p>
            </p:txBody>
          </p:sp>
          <p:sp>
            <p:nvSpPr>
              <p:cNvPr id="34883" name="Rectangle 56"/>
              <p:cNvSpPr>
                <a:spLocks noChangeArrowheads="1"/>
              </p:cNvSpPr>
              <p:nvPr/>
            </p:nvSpPr>
            <p:spPr bwMode="auto">
              <a:xfrm>
                <a:off x="3309" y="3027"/>
                <a:ext cx="879" cy="177"/>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884" name="Picture 5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14" y="3032"/>
                <a:ext cx="8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85" name="Rectangle 58"/>
              <p:cNvSpPr>
                <a:spLocks noChangeArrowheads="1"/>
              </p:cNvSpPr>
              <p:nvPr/>
            </p:nvSpPr>
            <p:spPr bwMode="auto">
              <a:xfrm>
                <a:off x="3309" y="3027"/>
                <a:ext cx="879" cy="177"/>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86" name="Rectangle 59"/>
              <p:cNvSpPr>
                <a:spLocks noChangeArrowheads="1"/>
              </p:cNvSpPr>
              <p:nvPr/>
            </p:nvSpPr>
            <p:spPr bwMode="auto">
              <a:xfrm>
                <a:off x="3309" y="3027"/>
                <a:ext cx="891" cy="187"/>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87" name="Freeform 60"/>
              <p:cNvSpPr>
                <a:spLocks noEditPoints="1"/>
              </p:cNvSpPr>
              <p:nvPr/>
            </p:nvSpPr>
            <p:spPr bwMode="auto">
              <a:xfrm>
                <a:off x="3311" y="3029"/>
                <a:ext cx="880" cy="178"/>
              </a:xfrm>
              <a:custGeom>
                <a:avLst/>
                <a:gdLst>
                  <a:gd name="T0" fmla="*/ 1 w 2435"/>
                  <a:gd name="T1" fmla="*/ 18 h 561"/>
                  <a:gd name="T2" fmla="*/ 0 w 2435"/>
                  <a:gd name="T3" fmla="*/ 17 h 561"/>
                  <a:gd name="T4" fmla="*/ 115 w 2435"/>
                  <a:gd name="T5" fmla="*/ 17 h 561"/>
                  <a:gd name="T6" fmla="*/ 114 w 2435"/>
                  <a:gd name="T7" fmla="*/ 18 h 561"/>
                  <a:gd name="T8" fmla="*/ 114 w 2435"/>
                  <a:gd name="T9" fmla="*/ 0 h 561"/>
                  <a:gd name="T10" fmla="*/ 115 w 2435"/>
                  <a:gd name="T11" fmla="*/ 1 h 561"/>
                  <a:gd name="T12" fmla="*/ 0 w 2435"/>
                  <a:gd name="T13" fmla="*/ 1 h 561"/>
                  <a:gd name="T14" fmla="*/ 1 w 2435"/>
                  <a:gd name="T15" fmla="*/ 0 h 561"/>
                  <a:gd name="T16" fmla="*/ 1 w 2435"/>
                  <a:gd name="T17" fmla="*/ 18 h 561"/>
                  <a:gd name="T18" fmla="*/ 0 w 2435"/>
                  <a:gd name="T19" fmla="*/ 0 h 561"/>
                  <a:gd name="T20" fmla="*/ 0 w 2435"/>
                  <a:gd name="T21" fmla="*/ 0 h 561"/>
                  <a:gd name="T22" fmla="*/ 115 w 2435"/>
                  <a:gd name="T23" fmla="*/ 0 h 561"/>
                  <a:gd name="T24" fmla="*/ 115 w 2435"/>
                  <a:gd name="T25" fmla="*/ 0 h 561"/>
                  <a:gd name="T26" fmla="*/ 115 w 2435"/>
                  <a:gd name="T27" fmla="*/ 18 h 561"/>
                  <a:gd name="T28" fmla="*/ 115 w 2435"/>
                  <a:gd name="T29" fmla="*/ 18 h 561"/>
                  <a:gd name="T30" fmla="*/ 0 w 2435"/>
                  <a:gd name="T31" fmla="*/ 18 h 561"/>
                  <a:gd name="T32" fmla="*/ 0 w 2435"/>
                  <a:gd name="T33" fmla="*/ 18 h 561"/>
                  <a:gd name="T34" fmla="*/ 0 w 2435"/>
                  <a:gd name="T35" fmla="*/ 0 h 5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35"/>
                  <a:gd name="T55" fmla="*/ 0 h 561"/>
                  <a:gd name="T56" fmla="*/ 2435 w 2435"/>
                  <a:gd name="T57" fmla="*/ 561 h 5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35" h="561">
                    <a:moveTo>
                      <a:pt x="16" y="553"/>
                    </a:moveTo>
                    <a:lnTo>
                      <a:pt x="8" y="545"/>
                    </a:lnTo>
                    <a:lnTo>
                      <a:pt x="2427" y="545"/>
                    </a:lnTo>
                    <a:lnTo>
                      <a:pt x="2419" y="553"/>
                    </a:lnTo>
                    <a:lnTo>
                      <a:pt x="2419" y="8"/>
                    </a:lnTo>
                    <a:lnTo>
                      <a:pt x="2427" y="16"/>
                    </a:lnTo>
                    <a:lnTo>
                      <a:pt x="8" y="16"/>
                    </a:lnTo>
                    <a:lnTo>
                      <a:pt x="16" y="8"/>
                    </a:lnTo>
                    <a:lnTo>
                      <a:pt x="16" y="553"/>
                    </a:lnTo>
                    <a:close/>
                    <a:moveTo>
                      <a:pt x="0" y="8"/>
                    </a:moveTo>
                    <a:cubicBezTo>
                      <a:pt x="0" y="4"/>
                      <a:pt x="3" y="0"/>
                      <a:pt x="8" y="0"/>
                    </a:cubicBezTo>
                    <a:lnTo>
                      <a:pt x="2427" y="0"/>
                    </a:lnTo>
                    <a:cubicBezTo>
                      <a:pt x="2431" y="0"/>
                      <a:pt x="2435" y="4"/>
                      <a:pt x="2435" y="8"/>
                    </a:cubicBezTo>
                    <a:lnTo>
                      <a:pt x="2435" y="553"/>
                    </a:lnTo>
                    <a:cubicBezTo>
                      <a:pt x="2435" y="557"/>
                      <a:pt x="2431" y="561"/>
                      <a:pt x="2427" y="561"/>
                    </a:cubicBezTo>
                    <a:lnTo>
                      <a:pt x="8" y="561"/>
                    </a:lnTo>
                    <a:cubicBezTo>
                      <a:pt x="3" y="561"/>
                      <a:pt x="0" y="557"/>
                      <a:pt x="0" y="553"/>
                    </a:cubicBezTo>
                    <a:lnTo>
                      <a:pt x="0" y="8"/>
                    </a:lnTo>
                    <a:close/>
                  </a:path>
                </a:pathLst>
              </a:custGeom>
              <a:solidFill>
                <a:srgbClr val="FFFFFF"/>
              </a:solidFill>
              <a:ln w="0">
                <a:solidFill>
                  <a:srgbClr val="000000"/>
                </a:solidFill>
                <a:prstDash val="solid"/>
                <a:round/>
                <a:headEnd/>
                <a:tailEnd/>
              </a:ln>
            </p:spPr>
            <p:txBody>
              <a:bodyPr/>
              <a:lstStyle/>
              <a:p>
                <a:endParaRPr lang="en-US"/>
              </a:p>
            </p:txBody>
          </p:sp>
          <p:sp>
            <p:nvSpPr>
              <p:cNvPr id="34888" name="Rectangle 61"/>
              <p:cNvSpPr>
                <a:spLocks noChangeArrowheads="1"/>
              </p:cNvSpPr>
              <p:nvPr/>
            </p:nvSpPr>
            <p:spPr bwMode="auto">
              <a:xfrm>
                <a:off x="3309" y="3027"/>
                <a:ext cx="891" cy="187"/>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889" name="Picture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40" y="2966"/>
                <a:ext cx="89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90" name="Rectangle 63"/>
              <p:cNvSpPr>
                <a:spLocks noChangeArrowheads="1"/>
              </p:cNvSpPr>
              <p:nvPr/>
            </p:nvSpPr>
            <p:spPr bwMode="auto">
              <a:xfrm>
                <a:off x="3248" y="2974"/>
                <a:ext cx="874" cy="172"/>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ＭＳ Ｐゴシック" charset="0"/>
                </a:endParaRPr>
              </a:p>
            </p:txBody>
          </p:sp>
          <p:sp>
            <p:nvSpPr>
              <p:cNvPr id="34891" name="Rectangle 64"/>
              <p:cNvSpPr>
                <a:spLocks noChangeArrowheads="1"/>
              </p:cNvSpPr>
              <p:nvPr/>
            </p:nvSpPr>
            <p:spPr bwMode="auto">
              <a:xfrm>
                <a:off x="3304" y="3027"/>
                <a:ext cx="133"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BA </a:t>
                </a:r>
                <a:endParaRPr lang="en-US">
                  <a:cs typeface="ＭＳ Ｐゴシック" charset="0"/>
                </a:endParaRPr>
              </a:p>
            </p:txBody>
          </p:sp>
          <p:sp>
            <p:nvSpPr>
              <p:cNvPr id="34892" name="Rectangle 65"/>
              <p:cNvSpPr>
                <a:spLocks noChangeArrowheads="1"/>
              </p:cNvSpPr>
              <p:nvPr/>
            </p:nvSpPr>
            <p:spPr bwMode="auto">
              <a:xfrm>
                <a:off x="3402" y="3027"/>
                <a:ext cx="6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 </a:t>
                </a:r>
                <a:endParaRPr lang="en-US">
                  <a:cs typeface="ＭＳ Ｐゴシック" charset="0"/>
                </a:endParaRPr>
              </a:p>
            </p:txBody>
          </p:sp>
          <p:sp>
            <p:nvSpPr>
              <p:cNvPr id="34893" name="Rectangle 66"/>
              <p:cNvSpPr>
                <a:spLocks noChangeArrowheads="1"/>
              </p:cNvSpPr>
              <p:nvPr/>
            </p:nvSpPr>
            <p:spPr bwMode="auto">
              <a:xfrm>
                <a:off x="3437" y="3027"/>
                <a:ext cx="69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QA Signoff on Dev Box</a:t>
                </a:r>
                <a:endParaRPr lang="en-US">
                  <a:cs typeface="ＭＳ Ｐゴシック" charset="0"/>
                </a:endParaRPr>
              </a:p>
            </p:txBody>
          </p:sp>
          <p:sp>
            <p:nvSpPr>
              <p:cNvPr id="34894" name="Rectangle 67"/>
              <p:cNvSpPr>
                <a:spLocks noChangeArrowheads="1"/>
              </p:cNvSpPr>
              <p:nvPr/>
            </p:nvSpPr>
            <p:spPr bwMode="auto">
              <a:xfrm>
                <a:off x="3760" y="2577"/>
                <a:ext cx="879" cy="17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895" name="Picture 6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60" y="2580"/>
                <a:ext cx="8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96" name="Rectangle 69"/>
              <p:cNvSpPr>
                <a:spLocks noChangeArrowheads="1"/>
              </p:cNvSpPr>
              <p:nvPr/>
            </p:nvSpPr>
            <p:spPr bwMode="auto">
              <a:xfrm>
                <a:off x="3760" y="2577"/>
                <a:ext cx="879" cy="17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97" name="Rectangle 70"/>
              <p:cNvSpPr>
                <a:spLocks noChangeArrowheads="1"/>
              </p:cNvSpPr>
              <p:nvPr/>
            </p:nvSpPr>
            <p:spPr bwMode="auto">
              <a:xfrm>
                <a:off x="3755" y="2577"/>
                <a:ext cx="890" cy="18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898" name="Freeform 71"/>
              <p:cNvSpPr>
                <a:spLocks noEditPoints="1"/>
              </p:cNvSpPr>
              <p:nvPr/>
            </p:nvSpPr>
            <p:spPr bwMode="auto">
              <a:xfrm>
                <a:off x="3757" y="2578"/>
                <a:ext cx="880" cy="177"/>
              </a:xfrm>
              <a:custGeom>
                <a:avLst/>
                <a:gdLst>
                  <a:gd name="T0" fmla="*/ 1 w 2435"/>
                  <a:gd name="T1" fmla="*/ 17 h 560"/>
                  <a:gd name="T2" fmla="*/ 0 w 2435"/>
                  <a:gd name="T3" fmla="*/ 17 h 560"/>
                  <a:gd name="T4" fmla="*/ 115 w 2435"/>
                  <a:gd name="T5" fmla="*/ 17 h 560"/>
                  <a:gd name="T6" fmla="*/ 114 w 2435"/>
                  <a:gd name="T7" fmla="*/ 17 h 560"/>
                  <a:gd name="T8" fmla="*/ 114 w 2435"/>
                  <a:gd name="T9" fmla="*/ 0 h 560"/>
                  <a:gd name="T10" fmla="*/ 115 w 2435"/>
                  <a:gd name="T11" fmla="*/ 1 h 560"/>
                  <a:gd name="T12" fmla="*/ 0 w 2435"/>
                  <a:gd name="T13" fmla="*/ 1 h 560"/>
                  <a:gd name="T14" fmla="*/ 1 w 2435"/>
                  <a:gd name="T15" fmla="*/ 0 h 560"/>
                  <a:gd name="T16" fmla="*/ 1 w 2435"/>
                  <a:gd name="T17" fmla="*/ 17 h 560"/>
                  <a:gd name="T18" fmla="*/ 0 w 2435"/>
                  <a:gd name="T19" fmla="*/ 0 h 560"/>
                  <a:gd name="T20" fmla="*/ 0 w 2435"/>
                  <a:gd name="T21" fmla="*/ 0 h 560"/>
                  <a:gd name="T22" fmla="*/ 115 w 2435"/>
                  <a:gd name="T23" fmla="*/ 0 h 560"/>
                  <a:gd name="T24" fmla="*/ 115 w 2435"/>
                  <a:gd name="T25" fmla="*/ 0 h 560"/>
                  <a:gd name="T26" fmla="*/ 115 w 2435"/>
                  <a:gd name="T27" fmla="*/ 17 h 560"/>
                  <a:gd name="T28" fmla="*/ 115 w 2435"/>
                  <a:gd name="T29" fmla="*/ 18 h 560"/>
                  <a:gd name="T30" fmla="*/ 0 w 2435"/>
                  <a:gd name="T31" fmla="*/ 18 h 560"/>
                  <a:gd name="T32" fmla="*/ 0 w 2435"/>
                  <a:gd name="T33" fmla="*/ 17 h 560"/>
                  <a:gd name="T34" fmla="*/ 0 w 2435"/>
                  <a:gd name="T35" fmla="*/ 0 h 5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35"/>
                  <a:gd name="T55" fmla="*/ 0 h 560"/>
                  <a:gd name="T56" fmla="*/ 2435 w 2435"/>
                  <a:gd name="T57" fmla="*/ 560 h 5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35" h="560">
                    <a:moveTo>
                      <a:pt x="16" y="552"/>
                    </a:moveTo>
                    <a:lnTo>
                      <a:pt x="8" y="544"/>
                    </a:lnTo>
                    <a:lnTo>
                      <a:pt x="2427" y="544"/>
                    </a:lnTo>
                    <a:lnTo>
                      <a:pt x="2419" y="552"/>
                    </a:lnTo>
                    <a:lnTo>
                      <a:pt x="2419" y="8"/>
                    </a:lnTo>
                    <a:lnTo>
                      <a:pt x="2427" y="16"/>
                    </a:lnTo>
                    <a:lnTo>
                      <a:pt x="8" y="16"/>
                    </a:lnTo>
                    <a:lnTo>
                      <a:pt x="16" y="8"/>
                    </a:lnTo>
                    <a:lnTo>
                      <a:pt x="16" y="552"/>
                    </a:lnTo>
                    <a:close/>
                    <a:moveTo>
                      <a:pt x="0" y="8"/>
                    </a:moveTo>
                    <a:cubicBezTo>
                      <a:pt x="0" y="3"/>
                      <a:pt x="4" y="0"/>
                      <a:pt x="8" y="0"/>
                    </a:cubicBezTo>
                    <a:lnTo>
                      <a:pt x="2427" y="0"/>
                    </a:lnTo>
                    <a:cubicBezTo>
                      <a:pt x="2432" y="0"/>
                      <a:pt x="2435" y="3"/>
                      <a:pt x="2435" y="8"/>
                    </a:cubicBezTo>
                    <a:lnTo>
                      <a:pt x="2435" y="552"/>
                    </a:lnTo>
                    <a:cubicBezTo>
                      <a:pt x="2435" y="556"/>
                      <a:pt x="2432" y="560"/>
                      <a:pt x="2427" y="560"/>
                    </a:cubicBezTo>
                    <a:lnTo>
                      <a:pt x="8" y="560"/>
                    </a:lnTo>
                    <a:cubicBezTo>
                      <a:pt x="4" y="560"/>
                      <a:pt x="0" y="556"/>
                      <a:pt x="0" y="552"/>
                    </a:cubicBezTo>
                    <a:lnTo>
                      <a:pt x="0" y="8"/>
                    </a:lnTo>
                    <a:close/>
                  </a:path>
                </a:pathLst>
              </a:custGeom>
              <a:solidFill>
                <a:srgbClr val="FFFFFF"/>
              </a:solidFill>
              <a:ln w="0">
                <a:solidFill>
                  <a:srgbClr val="000000"/>
                </a:solidFill>
                <a:prstDash val="solid"/>
                <a:round/>
                <a:headEnd/>
                <a:tailEnd/>
              </a:ln>
            </p:spPr>
            <p:txBody>
              <a:bodyPr/>
              <a:lstStyle/>
              <a:p>
                <a:endParaRPr lang="en-US"/>
              </a:p>
            </p:txBody>
          </p:sp>
          <p:sp>
            <p:nvSpPr>
              <p:cNvPr id="34899" name="Rectangle 72"/>
              <p:cNvSpPr>
                <a:spLocks noChangeArrowheads="1"/>
              </p:cNvSpPr>
              <p:nvPr/>
            </p:nvSpPr>
            <p:spPr bwMode="auto">
              <a:xfrm>
                <a:off x="3755" y="2577"/>
                <a:ext cx="890" cy="18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900" name="Picture 7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85" y="2516"/>
                <a:ext cx="89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01" name="Picture 7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85" y="2516"/>
                <a:ext cx="89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02" name="Rectangle 75"/>
              <p:cNvSpPr>
                <a:spLocks noChangeArrowheads="1"/>
              </p:cNvSpPr>
              <p:nvPr/>
            </p:nvSpPr>
            <p:spPr bwMode="auto">
              <a:xfrm>
                <a:off x="3695" y="2522"/>
                <a:ext cx="874" cy="17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ＭＳ Ｐゴシック" charset="0"/>
                </a:endParaRPr>
              </a:p>
            </p:txBody>
          </p:sp>
          <p:sp>
            <p:nvSpPr>
              <p:cNvPr id="34903" name="Rectangle 76"/>
              <p:cNvSpPr>
                <a:spLocks noChangeArrowheads="1"/>
              </p:cNvSpPr>
              <p:nvPr/>
            </p:nvSpPr>
            <p:spPr bwMode="auto">
              <a:xfrm>
                <a:off x="3876" y="2576"/>
                <a:ext cx="27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Daily BA</a:t>
                </a:r>
                <a:endParaRPr lang="en-US">
                  <a:cs typeface="ＭＳ Ｐゴシック" charset="0"/>
                </a:endParaRPr>
              </a:p>
            </p:txBody>
          </p:sp>
          <p:sp>
            <p:nvSpPr>
              <p:cNvPr id="34904" name="Rectangle 77"/>
              <p:cNvSpPr>
                <a:spLocks noChangeArrowheads="1"/>
              </p:cNvSpPr>
              <p:nvPr/>
            </p:nvSpPr>
            <p:spPr bwMode="auto">
              <a:xfrm>
                <a:off x="4113" y="2576"/>
                <a:ext cx="46"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a:t>
                </a:r>
                <a:endParaRPr lang="en-US">
                  <a:cs typeface="ＭＳ Ｐゴシック" charset="0"/>
                </a:endParaRPr>
              </a:p>
            </p:txBody>
          </p:sp>
          <p:sp>
            <p:nvSpPr>
              <p:cNvPr id="34905" name="Rectangle 78"/>
              <p:cNvSpPr>
                <a:spLocks noChangeArrowheads="1"/>
              </p:cNvSpPr>
              <p:nvPr/>
            </p:nvSpPr>
            <p:spPr bwMode="auto">
              <a:xfrm>
                <a:off x="4130" y="2576"/>
                <a:ext cx="30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QA demo</a:t>
                </a:r>
                <a:endParaRPr lang="en-US">
                  <a:cs typeface="ＭＳ Ｐゴシック" charset="0"/>
                </a:endParaRPr>
              </a:p>
            </p:txBody>
          </p:sp>
          <p:sp>
            <p:nvSpPr>
              <p:cNvPr id="34906" name="Freeform 79"/>
              <p:cNvSpPr>
                <a:spLocks/>
              </p:cNvSpPr>
              <p:nvPr/>
            </p:nvSpPr>
            <p:spPr bwMode="auto">
              <a:xfrm>
                <a:off x="3083" y="854"/>
                <a:ext cx="57" cy="49"/>
              </a:xfrm>
              <a:custGeom>
                <a:avLst/>
                <a:gdLst>
                  <a:gd name="T0" fmla="*/ 7 w 159"/>
                  <a:gd name="T1" fmla="*/ 3 h 154"/>
                  <a:gd name="T2" fmla="*/ 4 w 159"/>
                  <a:gd name="T3" fmla="*/ 0 h 154"/>
                  <a:gd name="T4" fmla="*/ 0 w 159"/>
                  <a:gd name="T5" fmla="*/ 3 h 154"/>
                  <a:gd name="T6" fmla="*/ 0 w 159"/>
                  <a:gd name="T7" fmla="*/ 3 h 154"/>
                  <a:gd name="T8" fmla="*/ 4 w 159"/>
                  <a:gd name="T9" fmla="*/ 5 h 154"/>
                  <a:gd name="T10" fmla="*/ 7 w 159"/>
                  <a:gd name="T11" fmla="*/ 3 h 154"/>
                  <a:gd name="T12" fmla="*/ 0 60000 65536"/>
                  <a:gd name="T13" fmla="*/ 0 60000 65536"/>
                  <a:gd name="T14" fmla="*/ 0 60000 65536"/>
                  <a:gd name="T15" fmla="*/ 0 60000 65536"/>
                  <a:gd name="T16" fmla="*/ 0 60000 65536"/>
                  <a:gd name="T17" fmla="*/ 0 60000 65536"/>
                  <a:gd name="T18" fmla="*/ 0 w 159"/>
                  <a:gd name="T19" fmla="*/ 0 h 154"/>
                  <a:gd name="T20" fmla="*/ 159 w 159"/>
                  <a:gd name="T21" fmla="*/ 154 h 154"/>
                </a:gdLst>
                <a:ahLst/>
                <a:cxnLst>
                  <a:cxn ang="T12">
                    <a:pos x="T0" y="T1"/>
                  </a:cxn>
                  <a:cxn ang="T13">
                    <a:pos x="T2" y="T3"/>
                  </a:cxn>
                  <a:cxn ang="T14">
                    <a:pos x="T4" y="T5"/>
                  </a:cxn>
                  <a:cxn ang="T15">
                    <a:pos x="T6" y="T7"/>
                  </a:cxn>
                  <a:cxn ang="T16">
                    <a:pos x="T8" y="T9"/>
                  </a:cxn>
                  <a:cxn ang="T17">
                    <a:pos x="T10" y="T11"/>
                  </a:cxn>
                </a:cxnLst>
                <a:rect l="T18" t="T19" r="T20" b="T21"/>
                <a:pathLst>
                  <a:path w="159" h="154">
                    <a:moveTo>
                      <a:pt x="159" y="77"/>
                    </a:moveTo>
                    <a:cubicBezTo>
                      <a:pt x="159" y="34"/>
                      <a:pt x="123" y="0"/>
                      <a:pt x="79" y="0"/>
                    </a:cubicBezTo>
                    <a:cubicBezTo>
                      <a:pt x="36" y="0"/>
                      <a:pt x="0" y="34"/>
                      <a:pt x="0" y="77"/>
                    </a:cubicBezTo>
                    <a:cubicBezTo>
                      <a:pt x="0" y="77"/>
                      <a:pt x="0" y="77"/>
                      <a:pt x="0" y="77"/>
                    </a:cubicBezTo>
                    <a:cubicBezTo>
                      <a:pt x="0" y="120"/>
                      <a:pt x="36" y="154"/>
                      <a:pt x="79" y="154"/>
                    </a:cubicBezTo>
                    <a:cubicBezTo>
                      <a:pt x="123" y="154"/>
                      <a:pt x="159" y="120"/>
                      <a:pt x="159" y="77"/>
                    </a:cubicBezTo>
                  </a:path>
                </a:pathLst>
              </a:custGeom>
              <a:solidFill>
                <a:srgbClr val="CC99FF"/>
              </a:solidFill>
              <a:ln w="0">
                <a:solidFill>
                  <a:srgbClr val="000000"/>
                </a:solidFill>
                <a:prstDash val="solid"/>
                <a:round/>
                <a:headEnd/>
                <a:tailEnd/>
              </a:ln>
            </p:spPr>
            <p:txBody>
              <a:bodyPr/>
              <a:lstStyle/>
              <a:p>
                <a:endParaRPr lang="en-US"/>
              </a:p>
            </p:txBody>
          </p:sp>
          <p:sp>
            <p:nvSpPr>
              <p:cNvPr id="34907" name="Freeform 80"/>
              <p:cNvSpPr>
                <a:spLocks/>
              </p:cNvSpPr>
              <p:nvPr/>
            </p:nvSpPr>
            <p:spPr bwMode="auto">
              <a:xfrm>
                <a:off x="3083" y="854"/>
                <a:ext cx="57" cy="49"/>
              </a:xfrm>
              <a:custGeom>
                <a:avLst/>
                <a:gdLst>
                  <a:gd name="T0" fmla="*/ 57 w 57"/>
                  <a:gd name="T1" fmla="*/ 25 h 49"/>
                  <a:gd name="T2" fmla="*/ 28 w 57"/>
                  <a:gd name="T3" fmla="*/ 0 h 49"/>
                  <a:gd name="T4" fmla="*/ 0 w 57"/>
                  <a:gd name="T5" fmla="*/ 25 h 49"/>
                  <a:gd name="T6" fmla="*/ 0 w 57"/>
                  <a:gd name="T7" fmla="*/ 25 h 49"/>
                  <a:gd name="T8" fmla="*/ 28 w 57"/>
                  <a:gd name="T9" fmla="*/ 49 h 49"/>
                  <a:gd name="T10" fmla="*/ 57 w 57"/>
                  <a:gd name="T11" fmla="*/ 25 h 49"/>
                  <a:gd name="T12" fmla="*/ 0 60000 65536"/>
                  <a:gd name="T13" fmla="*/ 0 60000 65536"/>
                  <a:gd name="T14" fmla="*/ 0 60000 65536"/>
                  <a:gd name="T15" fmla="*/ 0 60000 65536"/>
                  <a:gd name="T16" fmla="*/ 0 60000 65536"/>
                  <a:gd name="T17" fmla="*/ 0 60000 65536"/>
                  <a:gd name="T18" fmla="*/ 0 w 57"/>
                  <a:gd name="T19" fmla="*/ 0 h 49"/>
                  <a:gd name="T20" fmla="*/ 57 w 5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7" h="49">
                    <a:moveTo>
                      <a:pt x="57" y="25"/>
                    </a:moveTo>
                    <a:cubicBezTo>
                      <a:pt x="57" y="11"/>
                      <a:pt x="44" y="0"/>
                      <a:pt x="28" y="0"/>
                    </a:cubicBezTo>
                    <a:cubicBezTo>
                      <a:pt x="13" y="0"/>
                      <a:pt x="0" y="11"/>
                      <a:pt x="0" y="25"/>
                    </a:cubicBezTo>
                    <a:cubicBezTo>
                      <a:pt x="0" y="25"/>
                      <a:pt x="0" y="25"/>
                      <a:pt x="0" y="25"/>
                    </a:cubicBezTo>
                    <a:cubicBezTo>
                      <a:pt x="0" y="38"/>
                      <a:pt x="13" y="49"/>
                      <a:pt x="28" y="49"/>
                    </a:cubicBezTo>
                    <a:cubicBezTo>
                      <a:pt x="44" y="49"/>
                      <a:pt x="57" y="38"/>
                      <a:pt x="57" y="25"/>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8" name="Freeform 81"/>
              <p:cNvSpPr>
                <a:spLocks/>
              </p:cNvSpPr>
              <p:nvPr/>
            </p:nvSpPr>
            <p:spPr bwMode="auto">
              <a:xfrm>
                <a:off x="3040" y="903"/>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2 h 196"/>
                  <a:gd name="T10" fmla="*/ 126 w 143"/>
                  <a:gd name="T11" fmla="*/ 74 h 196"/>
                  <a:gd name="T12" fmla="*/ 143 w 143"/>
                  <a:gd name="T13" fmla="*/ 64 h 196"/>
                  <a:gd name="T14" fmla="*/ 120 w 143"/>
                  <a:gd name="T15" fmla="*/ 0 h 196"/>
                  <a:gd name="T16" fmla="*/ 73 w 143"/>
                  <a:gd name="T17" fmla="*/ 3 h 196"/>
                  <a:gd name="T18" fmla="*/ 26 w 143"/>
                  <a:gd name="T19" fmla="*/ 0 h 196"/>
                  <a:gd name="T20" fmla="*/ 0 w 143"/>
                  <a:gd name="T21" fmla="*/ 68 h 196"/>
                  <a:gd name="T22" fmla="*/ 20 w 143"/>
                  <a:gd name="T23" fmla="*/ 74 h 196"/>
                  <a:gd name="T24" fmla="*/ 40 w 143"/>
                  <a:gd name="T25" fmla="*/ 22 h 196"/>
                  <a:gd name="T26" fmla="*/ 40 w 143"/>
                  <a:gd name="T27" fmla="*/ 86 h 196"/>
                  <a:gd name="T28" fmla="*/ 13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2"/>
                    </a:lnTo>
                    <a:lnTo>
                      <a:pt x="126" y="74"/>
                    </a:lnTo>
                    <a:lnTo>
                      <a:pt x="143" y="64"/>
                    </a:lnTo>
                    <a:lnTo>
                      <a:pt x="120" y="0"/>
                    </a:lnTo>
                    <a:lnTo>
                      <a:pt x="73" y="3"/>
                    </a:lnTo>
                    <a:lnTo>
                      <a:pt x="26" y="0"/>
                    </a:lnTo>
                    <a:lnTo>
                      <a:pt x="0" y="68"/>
                    </a:lnTo>
                    <a:lnTo>
                      <a:pt x="20" y="74"/>
                    </a:lnTo>
                    <a:lnTo>
                      <a:pt x="40" y="22"/>
                    </a:lnTo>
                    <a:lnTo>
                      <a:pt x="40" y="86"/>
                    </a:lnTo>
                    <a:lnTo>
                      <a:pt x="13" y="196"/>
                    </a:lnTo>
                    <a:lnTo>
                      <a:pt x="40" y="196"/>
                    </a:lnTo>
                    <a:lnTo>
                      <a:pt x="73" y="101"/>
                    </a:lnTo>
                    <a:close/>
                  </a:path>
                </a:pathLst>
              </a:cu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9" name="Freeform 82"/>
              <p:cNvSpPr>
                <a:spLocks/>
              </p:cNvSpPr>
              <p:nvPr/>
            </p:nvSpPr>
            <p:spPr bwMode="auto">
              <a:xfrm>
                <a:off x="3040" y="903"/>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2 h 196"/>
                  <a:gd name="T10" fmla="*/ 126 w 143"/>
                  <a:gd name="T11" fmla="*/ 74 h 196"/>
                  <a:gd name="T12" fmla="*/ 143 w 143"/>
                  <a:gd name="T13" fmla="*/ 64 h 196"/>
                  <a:gd name="T14" fmla="*/ 120 w 143"/>
                  <a:gd name="T15" fmla="*/ 0 h 196"/>
                  <a:gd name="T16" fmla="*/ 73 w 143"/>
                  <a:gd name="T17" fmla="*/ 3 h 196"/>
                  <a:gd name="T18" fmla="*/ 26 w 143"/>
                  <a:gd name="T19" fmla="*/ 0 h 196"/>
                  <a:gd name="T20" fmla="*/ 0 w 143"/>
                  <a:gd name="T21" fmla="*/ 68 h 196"/>
                  <a:gd name="T22" fmla="*/ 20 w 143"/>
                  <a:gd name="T23" fmla="*/ 74 h 196"/>
                  <a:gd name="T24" fmla="*/ 40 w 143"/>
                  <a:gd name="T25" fmla="*/ 22 h 196"/>
                  <a:gd name="T26" fmla="*/ 40 w 143"/>
                  <a:gd name="T27" fmla="*/ 86 h 196"/>
                  <a:gd name="T28" fmla="*/ 13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2"/>
                    </a:lnTo>
                    <a:lnTo>
                      <a:pt x="126" y="74"/>
                    </a:lnTo>
                    <a:lnTo>
                      <a:pt x="143" y="64"/>
                    </a:lnTo>
                    <a:lnTo>
                      <a:pt x="120" y="0"/>
                    </a:lnTo>
                    <a:lnTo>
                      <a:pt x="73" y="3"/>
                    </a:lnTo>
                    <a:lnTo>
                      <a:pt x="26" y="0"/>
                    </a:lnTo>
                    <a:lnTo>
                      <a:pt x="0" y="68"/>
                    </a:lnTo>
                    <a:lnTo>
                      <a:pt x="20" y="74"/>
                    </a:lnTo>
                    <a:lnTo>
                      <a:pt x="40" y="22"/>
                    </a:lnTo>
                    <a:lnTo>
                      <a:pt x="40" y="86"/>
                    </a:lnTo>
                    <a:lnTo>
                      <a:pt x="13" y="196"/>
                    </a:lnTo>
                    <a:lnTo>
                      <a:pt x="40"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0" name="Rectangle 83"/>
              <p:cNvSpPr>
                <a:spLocks noChangeArrowheads="1"/>
              </p:cNvSpPr>
              <p:nvPr/>
            </p:nvSpPr>
            <p:spPr bwMode="auto">
              <a:xfrm>
                <a:off x="3026" y="1123"/>
                <a:ext cx="20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Tester</a:t>
                </a:r>
                <a:endParaRPr lang="en-US">
                  <a:cs typeface="ＭＳ Ｐゴシック" charset="0"/>
                </a:endParaRPr>
              </a:p>
            </p:txBody>
          </p:sp>
          <p:sp>
            <p:nvSpPr>
              <p:cNvPr id="34911" name="Freeform 84"/>
              <p:cNvSpPr>
                <a:spLocks/>
              </p:cNvSpPr>
              <p:nvPr/>
            </p:nvSpPr>
            <p:spPr bwMode="auto">
              <a:xfrm>
                <a:off x="4711" y="2132"/>
                <a:ext cx="57" cy="49"/>
              </a:xfrm>
              <a:custGeom>
                <a:avLst/>
                <a:gdLst>
                  <a:gd name="T0" fmla="*/ 7 w 159"/>
                  <a:gd name="T1" fmla="*/ 3 h 155"/>
                  <a:gd name="T2" fmla="*/ 4 w 159"/>
                  <a:gd name="T3" fmla="*/ 0 h 155"/>
                  <a:gd name="T4" fmla="*/ 0 w 159"/>
                  <a:gd name="T5" fmla="*/ 3 h 155"/>
                  <a:gd name="T6" fmla="*/ 0 w 159"/>
                  <a:gd name="T7" fmla="*/ 3 h 155"/>
                  <a:gd name="T8" fmla="*/ 4 w 159"/>
                  <a:gd name="T9" fmla="*/ 5 h 155"/>
                  <a:gd name="T10" fmla="*/ 7 w 159"/>
                  <a:gd name="T11" fmla="*/ 3 h 155"/>
                  <a:gd name="T12" fmla="*/ 0 60000 65536"/>
                  <a:gd name="T13" fmla="*/ 0 60000 65536"/>
                  <a:gd name="T14" fmla="*/ 0 60000 65536"/>
                  <a:gd name="T15" fmla="*/ 0 60000 65536"/>
                  <a:gd name="T16" fmla="*/ 0 60000 65536"/>
                  <a:gd name="T17" fmla="*/ 0 60000 65536"/>
                  <a:gd name="T18" fmla="*/ 0 w 159"/>
                  <a:gd name="T19" fmla="*/ 0 h 155"/>
                  <a:gd name="T20" fmla="*/ 159 w 159"/>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59" h="155">
                    <a:moveTo>
                      <a:pt x="159" y="77"/>
                    </a:moveTo>
                    <a:cubicBezTo>
                      <a:pt x="159" y="35"/>
                      <a:pt x="123" y="0"/>
                      <a:pt x="80" y="0"/>
                    </a:cubicBezTo>
                    <a:cubicBezTo>
                      <a:pt x="36" y="0"/>
                      <a:pt x="0" y="35"/>
                      <a:pt x="0" y="77"/>
                    </a:cubicBezTo>
                    <a:cubicBezTo>
                      <a:pt x="0" y="77"/>
                      <a:pt x="0" y="77"/>
                      <a:pt x="0" y="77"/>
                    </a:cubicBezTo>
                    <a:cubicBezTo>
                      <a:pt x="0" y="120"/>
                      <a:pt x="36" y="155"/>
                      <a:pt x="80" y="155"/>
                    </a:cubicBezTo>
                    <a:cubicBezTo>
                      <a:pt x="123" y="155"/>
                      <a:pt x="159" y="120"/>
                      <a:pt x="159" y="77"/>
                    </a:cubicBezTo>
                  </a:path>
                </a:pathLst>
              </a:custGeom>
              <a:solidFill>
                <a:srgbClr val="FFCC00"/>
              </a:solidFill>
              <a:ln w="0">
                <a:solidFill>
                  <a:srgbClr val="000000"/>
                </a:solidFill>
                <a:prstDash val="solid"/>
                <a:round/>
                <a:headEnd/>
                <a:tailEnd/>
              </a:ln>
            </p:spPr>
            <p:txBody>
              <a:bodyPr/>
              <a:lstStyle/>
              <a:p>
                <a:endParaRPr lang="en-US"/>
              </a:p>
            </p:txBody>
          </p:sp>
          <p:sp>
            <p:nvSpPr>
              <p:cNvPr id="34912" name="Freeform 85"/>
              <p:cNvSpPr>
                <a:spLocks/>
              </p:cNvSpPr>
              <p:nvPr/>
            </p:nvSpPr>
            <p:spPr bwMode="auto">
              <a:xfrm>
                <a:off x="4711" y="2132"/>
                <a:ext cx="57" cy="49"/>
              </a:xfrm>
              <a:custGeom>
                <a:avLst/>
                <a:gdLst>
                  <a:gd name="T0" fmla="*/ 57 w 57"/>
                  <a:gd name="T1" fmla="*/ 25 h 49"/>
                  <a:gd name="T2" fmla="*/ 29 w 57"/>
                  <a:gd name="T3" fmla="*/ 0 h 49"/>
                  <a:gd name="T4" fmla="*/ 0 w 57"/>
                  <a:gd name="T5" fmla="*/ 25 h 49"/>
                  <a:gd name="T6" fmla="*/ 0 w 57"/>
                  <a:gd name="T7" fmla="*/ 25 h 49"/>
                  <a:gd name="T8" fmla="*/ 29 w 57"/>
                  <a:gd name="T9" fmla="*/ 49 h 49"/>
                  <a:gd name="T10" fmla="*/ 57 w 57"/>
                  <a:gd name="T11" fmla="*/ 25 h 49"/>
                  <a:gd name="T12" fmla="*/ 0 60000 65536"/>
                  <a:gd name="T13" fmla="*/ 0 60000 65536"/>
                  <a:gd name="T14" fmla="*/ 0 60000 65536"/>
                  <a:gd name="T15" fmla="*/ 0 60000 65536"/>
                  <a:gd name="T16" fmla="*/ 0 60000 65536"/>
                  <a:gd name="T17" fmla="*/ 0 60000 65536"/>
                  <a:gd name="T18" fmla="*/ 0 w 57"/>
                  <a:gd name="T19" fmla="*/ 0 h 49"/>
                  <a:gd name="T20" fmla="*/ 57 w 5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7" h="49">
                    <a:moveTo>
                      <a:pt x="57" y="25"/>
                    </a:moveTo>
                    <a:cubicBezTo>
                      <a:pt x="57" y="11"/>
                      <a:pt x="44" y="0"/>
                      <a:pt x="29" y="0"/>
                    </a:cubicBezTo>
                    <a:cubicBezTo>
                      <a:pt x="13" y="0"/>
                      <a:pt x="0" y="11"/>
                      <a:pt x="0" y="25"/>
                    </a:cubicBezTo>
                    <a:cubicBezTo>
                      <a:pt x="0" y="25"/>
                      <a:pt x="0" y="25"/>
                      <a:pt x="0" y="25"/>
                    </a:cubicBezTo>
                    <a:cubicBezTo>
                      <a:pt x="0" y="38"/>
                      <a:pt x="13" y="49"/>
                      <a:pt x="29" y="49"/>
                    </a:cubicBezTo>
                    <a:cubicBezTo>
                      <a:pt x="44" y="49"/>
                      <a:pt x="57" y="38"/>
                      <a:pt x="57" y="25"/>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3" name="Freeform 86"/>
              <p:cNvSpPr>
                <a:spLocks/>
              </p:cNvSpPr>
              <p:nvPr/>
            </p:nvSpPr>
            <p:spPr bwMode="auto">
              <a:xfrm>
                <a:off x="4668" y="2181"/>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2 h 196"/>
                  <a:gd name="T10" fmla="*/ 126 w 143"/>
                  <a:gd name="T11" fmla="*/ 74 h 196"/>
                  <a:gd name="T12" fmla="*/ 143 w 143"/>
                  <a:gd name="T13" fmla="*/ 65 h 196"/>
                  <a:gd name="T14" fmla="*/ 120 w 143"/>
                  <a:gd name="T15" fmla="*/ 0 h 196"/>
                  <a:gd name="T16" fmla="*/ 73 w 143"/>
                  <a:gd name="T17" fmla="*/ 3 h 196"/>
                  <a:gd name="T18" fmla="*/ 26 w 143"/>
                  <a:gd name="T19" fmla="*/ 0 h 196"/>
                  <a:gd name="T20" fmla="*/ 0 w 143"/>
                  <a:gd name="T21" fmla="*/ 67 h 196"/>
                  <a:gd name="T22" fmla="*/ 20 w 143"/>
                  <a:gd name="T23" fmla="*/ 74 h 196"/>
                  <a:gd name="T24" fmla="*/ 40 w 143"/>
                  <a:gd name="T25" fmla="*/ 22 h 196"/>
                  <a:gd name="T26" fmla="*/ 40 w 143"/>
                  <a:gd name="T27" fmla="*/ 86 h 196"/>
                  <a:gd name="T28" fmla="*/ 13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2"/>
                    </a:lnTo>
                    <a:lnTo>
                      <a:pt x="126" y="74"/>
                    </a:lnTo>
                    <a:lnTo>
                      <a:pt x="143" y="65"/>
                    </a:lnTo>
                    <a:lnTo>
                      <a:pt x="120" y="0"/>
                    </a:lnTo>
                    <a:lnTo>
                      <a:pt x="73" y="3"/>
                    </a:lnTo>
                    <a:lnTo>
                      <a:pt x="26" y="0"/>
                    </a:lnTo>
                    <a:lnTo>
                      <a:pt x="0" y="67"/>
                    </a:lnTo>
                    <a:lnTo>
                      <a:pt x="20" y="74"/>
                    </a:lnTo>
                    <a:lnTo>
                      <a:pt x="40" y="22"/>
                    </a:lnTo>
                    <a:lnTo>
                      <a:pt x="40" y="86"/>
                    </a:lnTo>
                    <a:lnTo>
                      <a:pt x="13" y="196"/>
                    </a:lnTo>
                    <a:lnTo>
                      <a:pt x="40" y="196"/>
                    </a:lnTo>
                    <a:lnTo>
                      <a:pt x="73" y="101"/>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4" name="Freeform 87"/>
              <p:cNvSpPr>
                <a:spLocks/>
              </p:cNvSpPr>
              <p:nvPr/>
            </p:nvSpPr>
            <p:spPr bwMode="auto">
              <a:xfrm>
                <a:off x="4668" y="2181"/>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2 h 196"/>
                  <a:gd name="T10" fmla="*/ 126 w 143"/>
                  <a:gd name="T11" fmla="*/ 74 h 196"/>
                  <a:gd name="T12" fmla="*/ 143 w 143"/>
                  <a:gd name="T13" fmla="*/ 65 h 196"/>
                  <a:gd name="T14" fmla="*/ 120 w 143"/>
                  <a:gd name="T15" fmla="*/ 0 h 196"/>
                  <a:gd name="T16" fmla="*/ 73 w 143"/>
                  <a:gd name="T17" fmla="*/ 3 h 196"/>
                  <a:gd name="T18" fmla="*/ 26 w 143"/>
                  <a:gd name="T19" fmla="*/ 0 h 196"/>
                  <a:gd name="T20" fmla="*/ 0 w 143"/>
                  <a:gd name="T21" fmla="*/ 67 h 196"/>
                  <a:gd name="T22" fmla="*/ 20 w 143"/>
                  <a:gd name="T23" fmla="*/ 74 h 196"/>
                  <a:gd name="T24" fmla="*/ 40 w 143"/>
                  <a:gd name="T25" fmla="*/ 22 h 196"/>
                  <a:gd name="T26" fmla="*/ 40 w 143"/>
                  <a:gd name="T27" fmla="*/ 86 h 196"/>
                  <a:gd name="T28" fmla="*/ 13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2"/>
                    </a:lnTo>
                    <a:lnTo>
                      <a:pt x="126" y="74"/>
                    </a:lnTo>
                    <a:lnTo>
                      <a:pt x="143" y="65"/>
                    </a:lnTo>
                    <a:lnTo>
                      <a:pt x="120" y="0"/>
                    </a:lnTo>
                    <a:lnTo>
                      <a:pt x="73" y="3"/>
                    </a:lnTo>
                    <a:lnTo>
                      <a:pt x="26" y="0"/>
                    </a:lnTo>
                    <a:lnTo>
                      <a:pt x="0" y="67"/>
                    </a:lnTo>
                    <a:lnTo>
                      <a:pt x="20" y="74"/>
                    </a:lnTo>
                    <a:lnTo>
                      <a:pt x="40" y="22"/>
                    </a:lnTo>
                    <a:lnTo>
                      <a:pt x="40" y="86"/>
                    </a:lnTo>
                    <a:lnTo>
                      <a:pt x="13" y="196"/>
                    </a:lnTo>
                    <a:lnTo>
                      <a:pt x="40"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5" name="Rectangle 88"/>
              <p:cNvSpPr>
                <a:spLocks noChangeArrowheads="1"/>
              </p:cNvSpPr>
              <p:nvPr/>
            </p:nvSpPr>
            <p:spPr bwMode="auto">
              <a:xfrm>
                <a:off x="4685" y="2404"/>
                <a:ext cx="1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Dev</a:t>
                </a:r>
                <a:endParaRPr lang="en-US">
                  <a:cs typeface="ＭＳ Ｐゴシック" charset="0"/>
                </a:endParaRPr>
              </a:p>
            </p:txBody>
          </p:sp>
          <p:sp>
            <p:nvSpPr>
              <p:cNvPr id="34916" name="Freeform 89"/>
              <p:cNvSpPr>
                <a:spLocks/>
              </p:cNvSpPr>
              <p:nvPr/>
            </p:nvSpPr>
            <p:spPr bwMode="auto">
              <a:xfrm>
                <a:off x="2864" y="854"/>
                <a:ext cx="57" cy="49"/>
              </a:xfrm>
              <a:custGeom>
                <a:avLst/>
                <a:gdLst>
                  <a:gd name="T0" fmla="*/ 7 w 159"/>
                  <a:gd name="T1" fmla="*/ 3 h 154"/>
                  <a:gd name="T2" fmla="*/ 4 w 159"/>
                  <a:gd name="T3" fmla="*/ 0 h 154"/>
                  <a:gd name="T4" fmla="*/ 0 w 159"/>
                  <a:gd name="T5" fmla="*/ 3 h 154"/>
                  <a:gd name="T6" fmla="*/ 0 w 159"/>
                  <a:gd name="T7" fmla="*/ 3 h 154"/>
                  <a:gd name="T8" fmla="*/ 4 w 159"/>
                  <a:gd name="T9" fmla="*/ 5 h 154"/>
                  <a:gd name="T10" fmla="*/ 7 w 159"/>
                  <a:gd name="T11" fmla="*/ 3 h 154"/>
                  <a:gd name="T12" fmla="*/ 0 60000 65536"/>
                  <a:gd name="T13" fmla="*/ 0 60000 65536"/>
                  <a:gd name="T14" fmla="*/ 0 60000 65536"/>
                  <a:gd name="T15" fmla="*/ 0 60000 65536"/>
                  <a:gd name="T16" fmla="*/ 0 60000 65536"/>
                  <a:gd name="T17" fmla="*/ 0 60000 65536"/>
                  <a:gd name="T18" fmla="*/ 0 w 159"/>
                  <a:gd name="T19" fmla="*/ 0 h 154"/>
                  <a:gd name="T20" fmla="*/ 159 w 159"/>
                  <a:gd name="T21" fmla="*/ 154 h 154"/>
                </a:gdLst>
                <a:ahLst/>
                <a:cxnLst>
                  <a:cxn ang="T12">
                    <a:pos x="T0" y="T1"/>
                  </a:cxn>
                  <a:cxn ang="T13">
                    <a:pos x="T2" y="T3"/>
                  </a:cxn>
                  <a:cxn ang="T14">
                    <a:pos x="T4" y="T5"/>
                  </a:cxn>
                  <a:cxn ang="T15">
                    <a:pos x="T6" y="T7"/>
                  </a:cxn>
                  <a:cxn ang="T16">
                    <a:pos x="T8" y="T9"/>
                  </a:cxn>
                  <a:cxn ang="T17">
                    <a:pos x="T10" y="T11"/>
                  </a:cxn>
                </a:cxnLst>
                <a:rect l="T18" t="T19" r="T20" b="T21"/>
                <a:pathLst>
                  <a:path w="159" h="154">
                    <a:moveTo>
                      <a:pt x="159" y="77"/>
                    </a:moveTo>
                    <a:cubicBezTo>
                      <a:pt x="159" y="34"/>
                      <a:pt x="123" y="0"/>
                      <a:pt x="80" y="0"/>
                    </a:cubicBezTo>
                    <a:cubicBezTo>
                      <a:pt x="36" y="0"/>
                      <a:pt x="0" y="34"/>
                      <a:pt x="0" y="77"/>
                    </a:cubicBezTo>
                    <a:cubicBezTo>
                      <a:pt x="0" y="77"/>
                      <a:pt x="0" y="77"/>
                      <a:pt x="0" y="77"/>
                    </a:cubicBezTo>
                    <a:cubicBezTo>
                      <a:pt x="0" y="120"/>
                      <a:pt x="36" y="154"/>
                      <a:pt x="80" y="154"/>
                    </a:cubicBezTo>
                    <a:cubicBezTo>
                      <a:pt x="123" y="154"/>
                      <a:pt x="159" y="120"/>
                      <a:pt x="159" y="77"/>
                    </a:cubicBezTo>
                  </a:path>
                </a:pathLst>
              </a:custGeom>
              <a:solidFill>
                <a:srgbClr val="99CC00"/>
              </a:solidFill>
              <a:ln w="0">
                <a:solidFill>
                  <a:srgbClr val="000000"/>
                </a:solidFill>
                <a:prstDash val="solid"/>
                <a:round/>
                <a:headEnd/>
                <a:tailEnd/>
              </a:ln>
            </p:spPr>
            <p:txBody>
              <a:bodyPr/>
              <a:lstStyle/>
              <a:p>
                <a:endParaRPr lang="en-US"/>
              </a:p>
            </p:txBody>
          </p:sp>
          <p:sp>
            <p:nvSpPr>
              <p:cNvPr id="34917" name="Freeform 90"/>
              <p:cNvSpPr>
                <a:spLocks/>
              </p:cNvSpPr>
              <p:nvPr/>
            </p:nvSpPr>
            <p:spPr bwMode="auto">
              <a:xfrm>
                <a:off x="2864" y="854"/>
                <a:ext cx="57" cy="49"/>
              </a:xfrm>
              <a:custGeom>
                <a:avLst/>
                <a:gdLst>
                  <a:gd name="T0" fmla="*/ 57 w 57"/>
                  <a:gd name="T1" fmla="*/ 25 h 49"/>
                  <a:gd name="T2" fmla="*/ 29 w 57"/>
                  <a:gd name="T3" fmla="*/ 0 h 49"/>
                  <a:gd name="T4" fmla="*/ 0 w 57"/>
                  <a:gd name="T5" fmla="*/ 25 h 49"/>
                  <a:gd name="T6" fmla="*/ 0 w 57"/>
                  <a:gd name="T7" fmla="*/ 25 h 49"/>
                  <a:gd name="T8" fmla="*/ 29 w 57"/>
                  <a:gd name="T9" fmla="*/ 49 h 49"/>
                  <a:gd name="T10" fmla="*/ 57 w 57"/>
                  <a:gd name="T11" fmla="*/ 25 h 49"/>
                  <a:gd name="T12" fmla="*/ 0 60000 65536"/>
                  <a:gd name="T13" fmla="*/ 0 60000 65536"/>
                  <a:gd name="T14" fmla="*/ 0 60000 65536"/>
                  <a:gd name="T15" fmla="*/ 0 60000 65536"/>
                  <a:gd name="T16" fmla="*/ 0 60000 65536"/>
                  <a:gd name="T17" fmla="*/ 0 60000 65536"/>
                  <a:gd name="T18" fmla="*/ 0 w 57"/>
                  <a:gd name="T19" fmla="*/ 0 h 49"/>
                  <a:gd name="T20" fmla="*/ 57 w 5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7" h="49">
                    <a:moveTo>
                      <a:pt x="57" y="25"/>
                    </a:moveTo>
                    <a:cubicBezTo>
                      <a:pt x="57" y="11"/>
                      <a:pt x="44" y="0"/>
                      <a:pt x="29" y="0"/>
                    </a:cubicBezTo>
                    <a:cubicBezTo>
                      <a:pt x="13" y="0"/>
                      <a:pt x="0" y="11"/>
                      <a:pt x="0" y="25"/>
                    </a:cubicBezTo>
                    <a:cubicBezTo>
                      <a:pt x="0" y="25"/>
                      <a:pt x="0" y="25"/>
                      <a:pt x="0" y="25"/>
                    </a:cubicBezTo>
                    <a:cubicBezTo>
                      <a:pt x="0" y="38"/>
                      <a:pt x="13" y="49"/>
                      <a:pt x="29" y="49"/>
                    </a:cubicBezTo>
                    <a:cubicBezTo>
                      <a:pt x="44" y="49"/>
                      <a:pt x="57" y="38"/>
                      <a:pt x="57" y="25"/>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8" name="Freeform 91"/>
              <p:cNvSpPr>
                <a:spLocks/>
              </p:cNvSpPr>
              <p:nvPr/>
            </p:nvSpPr>
            <p:spPr bwMode="auto">
              <a:xfrm>
                <a:off x="2821" y="903"/>
                <a:ext cx="143" cy="196"/>
              </a:xfrm>
              <a:custGeom>
                <a:avLst/>
                <a:gdLst>
                  <a:gd name="T0" fmla="*/ 73 w 143"/>
                  <a:gd name="T1" fmla="*/ 101 h 196"/>
                  <a:gd name="T2" fmla="*/ 107 w 143"/>
                  <a:gd name="T3" fmla="*/ 196 h 196"/>
                  <a:gd name="T4" fmla="*/ 133 w 143"/>
                  <a:gd name="T5" fmla="*/ 196 h 196"/>
                  <a:gd name="T6" fmla="*/ 107 w 143"/>
                  <a:gd name="T7" fmla="*/ 86 h 196"/>
                  <a:gd name="T8" fmla="*/ 107 w 143"/>
                  <a:gd name="T9" fmla="*/ 22 h 196"/>
                  <a:gd name="T10" fmla="*/ 126 w 143"/>
                  <a:gd name="T11" fmla="*/ 74 h 196"/>
                  <a:gd name="T12" fmla="*/ 143 w 143"/>
                  <a:gd name="T13" fmla="*/ 64 h 196"/>
                  <a:gd name="T14" fmla="*/ 120 w 143"/>
                  <a:gd name="T15" fmla="*/ 0 h 196"/>
                  <a:gd name="T16" fmla="*/ 73 w 143"/>
                  <a:gd name="T17" fmla="*/ 3 h 196"/>
                  <a:gd name="T18" fmla="*/ 27 w 143"/>
                  <a:gd name="T19" fmla="*/ 0 h 196"/>
                  <a:gd name="T20" fmla="*/ 0 w 143"/>
                  <a:gd name="T21" fmla="*/ 68 h 196"/>
                  <a:gd name="T22" fmla="*/ 20 w 143"/>
                  <a:gd name="T23" fmla="*/ 74 h 196"/>
                  <a:gd name="T24" fmla="*/ 40 w 143"/>
                  <a:gd name="T25" fmla="*/ 22 h 196"/>
                  <a:gd name="T26" fmla="*/ 40 w 143"/>
                  <a:gd name="T27" fmla="*/ 86 h 196"/>
                  <a:gd name="T28" fmla="*/ 14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7" y="196"/>
                    </a:lnTo>
                    <a:lnTo>
                      <a:pt x="133" y="196"/>
                    </a:lnTo>
                    <a:lnTo>
                      <a:pt x="107" y="86"/>
                    </a:lnTo>
                    <a:lnTo>
                      <a:pt x="107" y="22"/>
                    </a:lnTo>
                    <a:lnTo>
                      <a:pt x="126" y="74"/>
                    </a:lnTo>
                    <a:lnTo>
                      <a:pt x="143" y="64"/>
                    </a:lnTo>
                    <a:lnTo>
                      <a:pt x="120" y="0"/>
                    </a:lnTo>
                    <a:lnTo>
                      <a:pt x="73" y="3"/>
                    </a:lnTo>
                    <a:lnTo>
                      <a:pt x="27" y="0"/>
                    </a:lnTo>
                    <a:lnTo>
                      <a:pt x="0" y="68"/>
                    </a:lnTo>
                    <a:lnTo>
                      <a:pt x="20" y="74"/>
                    </a:lnTo>
                    <a:lnTo>
                      <a:pt x="40" y="22"/>
                    </a:lnTo>
                    <a:lnTo>
                      <a:pt x="40" y="86"/>
                    </a:lnTo>
                    <a:lnTo>
                      <a:pt x="14" y="196"/>
                    </a:lnTo>
                    <a:lnTo>
                      <a:pt x="40" y="196"/>
                    </a:lnTo>
                    <a:lnTo>
                      <a:pt x="73" y="101"/>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9" name="Freeform 92"/>
              <p:cNvSpPr>
                <a:spLocks/>
              </p:cNvSpPr>
              <p:nvPr/>
            </p:nvSpPr>
            <p:spPr bwMode="auto">
              <a:xfrm>
                <a:off x="2821" y="903"/>
                <a:ext cx="143" cy="196"/>
              </a:xfrm>
              <a:custGeom>
                <a:avLst/>
                <a:gdLst>
                  <a:gd name="T0" fmla="*/ 73 w 143"/>
                  <a:gd name="T1" fmla="*/ 101 h 196"/>
                  <a:gd name="T2" fmla="*/ 107 w 143"/>
                  <a:gd name="T3" fmla="*/ 196 h 196"/>
                  <a:gd name="T4" fmla="*/ 133 w 143"/>
                  <a:gd name="T5" fmla="*/ 196 h 196"/>
                  <a:gd name="T6" fmla="*/ 107 w 143"/>
                  <a:gd name="T7" fmla="*/ 86 h 196"/>
                  <a:gd name="T8" fmla="*/ 107 w 143"/>
                  <a:gd name="T9" fmla="*/ 22 h 196"/>
                  <a:gd name="T10" fmla="*/ 126 w 143"/>
                  <a:gd name="T11" fmla="*/ 74 h 196"/>
                  <a:gd name="T12" fmla="*/ 143 w 143"/>
                  <a:gd name="T13" fmla="*/ 64 h 196"/>
                  <a:gd name="T14" fmla="*/ 120 w 143"/>
                  <a:gd name="T15" fmla="*/ 0 h 196"/>
                  <a:gd name="T16" fmla="*/ 73 w 143"/>
                  <a:gd name="T17" fmla="*/ 3 h 196"/>
                  <a:gd name="T18" fmla="*/ 27 w 143"/>
                  <a:gd name="T19" fmla="*/ 0 h 196"/>
                  <a:gd name="T20" fmla="*/ 0 w 143"/>
                  <a:gd name="T21" fmla="*/ 68 h 196"/>
                  <a:gd name="T22" fmla="*/ 20 w 143"/>
                  <a:gd name="T23" fmla="*/ 74 h 196"/>
                  <a:gd name="T24" fmla="*/ 40 w 143"/>
                  <a:gd name="T25" fmla="*/ 22 h 196"/>
                  <a:gd name="T26" fmla="*/ 40 w 143"/>
                  <a:gd name="T27" fmla="*/ 86 h 196"/>
                  <a:gd name="T28" fmla="*/ 14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7" y="196"/>
                    </a:lnTo>
                    <a:lnTo>
                      <a:pt x="133" y="196"/>
                    </a:lnTo>
                    <a:lnTo>
                      <a:pt x="107" y="86"/>
                    </a:lnTo>
                    <a:lnTo>
                      <a:pt x="107" y="22"/>
                    </a:lnTo>
                    <a:lnTo>
                      <a:pt x="126" y="74"/>
                    </a:lnTo>
                    <a:lnTo>
                      <a:pt x="143" y="64"/>
                    </a:lnTo>
                    <a:lnTo>
                      <a:pt x="120" y="0"/>
                    </a:lnTo>
                    <a:lnTo>
                      <a:pt x="73" y="3"/>
                    </a:lnTo>
                    <a:lnTo>
                      <a:pt x="27" y="0"/>
                    </a:lnTo>
                    <a:lnTo>
                      <a:pt x="0" y="68"/>
                    </a:lnTo>
                    <a:lnTo>
                      <a:pt x="20" y="74"/>
                    </a:lnTo>
                    <a:lnTo>
                      <a:pt x="40" y="22"/>
                    </a:lnTo>
                    <a:lnTo>
                      <a:pt x="40" y="86"/>
                    </a:lnTo>
                    <a:lnTo>
                      <a:pt x="14" y="196"/>
                    </a:lnTo>
                    <a:lnTo>
                      <a:pt x="40"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0" name="Rectangle 93"/>
              <p:cNvSpPr>
                <a:spLocks noChangeArrowheads="1"/>
              </p:cNvSpPr>
              <p:nvPr/>
            </p:nvSpPr>
            <p:spPr bwMode="auto">
              <a:xfrm>
                <a:off x="2853" y="1123"/>
                <a:ext cx="116"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BA</a:t>
                </a:r>
                <a:endParaRPr lang="en-US">
                  <a:cs typeface="ＭＳ Ｐゴシック" charset="0"/>
                </a:endParaRPr>
              </a:p>
            </p:txBody>
          </p:sp>
          <p:sp>
            <p:nvSpPr>
              <p:cNvPr id="34921" name="Freeform 94"/>
              <p:cNvSpPr>
                <a:spLocks/>
              </p:cNvSpPr>
              <p:nvPr/>
            </p:nvSpPr>
            <p:spPr bwMode="auto">
              <a:xfrm>
                <a:off x="4896" y="1635"/>
                <a:ext cx="57" cy="49"/>
              </a:xfrm>
              <a:custGeom>
                <a:avLst/>
                <a:gdLst>
                  <a:gd name="T0" fmla="*/ 7 w 159"/>
                  <a:gd name="T1" fmla="*/ 3 h 154"/>
                  <a:gd name="T2" fmla="*/ 4 w 159"/>
                  <a:gd name="T3" fmla="*/ 0 h 154"/>
                  <a:gd name="T4" fmla="*/ 0 w 159"/>
                  <a:gd name="T5" fmla="*/ 3 h 154"/>
                  <a:gd name="T6" fmla="*/ 0 w 159"/>
                  <a:gd name="T7" fmla="*/ 3 h 154"/>
                  <a:gd name="T8" fmla="*/ 4 w 159"/>
                  <a:gd name="T9" fmla="*/ 5 h 154"/>
                  <a:gd name="T10" fmla="*/ 7 w 159"/>
                  <a:gd name="T11" fmla="*/ 3 h 154"/>
                  <a:gd name="T12" fmla="*/ 0 60000 65536"/>
                  <a:gd name="T13" fmla="*/ 0 60000 65536"/>
                  <a:gd name="T14" fmla="*/ 0 60000 65536"/>
                  <a:gd name="T15" fmla="*/ 0 60000 65536"/>
                  <a:gd name="T16" fmla="*/ 0 60000 65536"/>
                  <a:gd name="T17" fmla="*/ 0 60000 65536"/>
                  <a:gd name="T18" fmla="*/ 0 w 159"/>
                  <a:gd name="T19" fmla="*/ 0 h 154"/>
                  <a:gd name="T20" fmla="*/ 159 w 159"/>
                  <a:gd name="T21" fmla="*/ 154 h 154"/>
                </a:gdLst>
                <a:ahLst/>
                <a:cxnLst>
                  <a:cxn ang="T12">
                    <a:pos x="T0" y="T1"/>
                  </a:cxn>
                  <a:cxn ang="T13">
                    <a:pos x="T2" y="T3"/>
                  </a:cxn>
                  <a:cxn ang="T14">
                    <a:pos x="T4" y="T5"/>
                  </a:cxn>
                  <a:cxn ang="T15">
                    <a:pos x="T6" y="T7"/>
                  </a:cxn>
                  <a:cxn ang="T16">
                    <a:pos x="T8" y="T9"/>
                  </a:cxn>
                  <a:cxn ang="T17">
                    <a:pos x="T10" y="T11"/>
                  </a:cxn>
                </a:cxnLst>
                <a:rect l="T18" t="T19" r="T20" b="T21"/>
                <a:pathLst>
                  <a:path w="159" h="154">
                    <a:moveTo>
                      <a:pt x="159" y="77"/>
                    </a:moveTo>
                    <a:cubicBezTo>
                      <a:pt x="159" y="34"/>
                      <a:pt x="123" y="0"/>
                      <a:pt x="80" y="0"/>
                    </a:cubicBezTo>
                    <a:cubicBezTo>
                      <a:pt x="36" y="0"/>
                      <a:pt x="0" y="34"/>
                      <a:pt x="0" y="77"/>
                    </a:cubicBezTo>
                    <a:cubicBezTo>
                      <a:pt x="0" y="77"/>
                      <a:pt x="0" y="77"/>
                      <a:pt x="0" y="77"/>
                    </a:cubicBezTo>
                    <a:cubicBezTo>
                      <a:pt x="0" y="120"/>
                      <a:pt x="36" y="154"/>
                      <a:pt x="80" y="154"/>
                    </a:cubicBezTo>
                    <a:cubicBezTo>
                      <a:pt x="123" y="154"/>
                      <a:pt x="159" y="120"/>
                      <a:pt x="159" y="77"/>
                    </a:cubicBezTo>
                  </a:path>
                </a:pathLst>
              </a:custGeom>
              <a:solidFill>
                <a:srgbClr val="CC99FF"/>
              </a:solidFill>
              <a:ln w="0">
                <a:solidFill>
                  <a:srgbClr val="000000"/>
                </a:solidFill>
                <a:prstDash val="solid"/>
                <a:round/>
                <a:headEnd/>
                <a:tailEnd/>
              </a:ln>
            </p:spPr>
            <p:txBody>
              <a:bodyPr/>
              <a:lstStyle/>
              <a:p>
                <a:endParaRPr lang="en-US"/>
              </a:p>
            </p:txBody>
          </p:sp>
          <p:sp>
            <p:nvSpPr>
              <p:cNvPr id="34922" name="Freeform 95"/>
              <p:cNvSpPr>
                <a:spLocks/>
              </p:cNvSpPr>
              <p:nvPr/>
            </p:nvSpPr>
            <p:spPr bwMode="auto">
              <a:xfrm>
                <a:off x="4896" y="1635"/>
                <a:ext cx="57" cy="49"/>
              </a:xfrm>
              <a:custGeom>
                <a:avLst/>
                <a:gdLst>
                  <a:gd name="T0" fmla="*/ 57 w 57"/>
                  <a:gd name="T1" fmla="*/ 24 h 49"/>
                  <a:gd name="T2" fmla="*/ 29 w 57"/>
                  <a:gd name="T3" fmla="*/ 0 h 49"/>
                  <a:gd name="T4" fmla="*/ 0 w 57"/>
                  <a:gd name="T5" fmla="*/ 24 h 49"/>
                  <a:gd name="T6" fmla="*/ 0 w 57"/>
                  <a:gd name="T7" fmla="*/ 24 h 49"/>
                  <a:gd name="T8" fmla="*/ 29 w 57"/>
                  <a:gd name="T9" fmla="*/ 49 h 49"/>
                  <a:gd name="T10" fmla="*/ 57 w 57"/>
                  <a:gd name="T11" fmla="*/ 24 h 49"/>
                  <a:gd name="T12" fmla="*/ 0 60000 65536"/>
                  <a:gd name="T13" fmla="*/ 0 60000 65536"/>
                  <a:gd name="T14" fmla="*/ 0 60000 65536"/>
                  <a:gd name="T15" fmla="*/ 0 60000 65536"/>
                  <a:gd name="T16" fmla="*/ 0 60000 65536"/>
                  <a:gd name="T17" fmla="*/ 0 60000 65536"/>
                  <a:gd name="T18" fmla="*/ 0 w 57"/>
                  <a:gd name="T19" fmla="*/ 0 h 49"/>
                  <a:gd name="T20" fmla="*/ 57 w 5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7" h="49">
                    <a:moveTo>
                      <a:pt x="57" y="24"/>
                    </a:moveTo>
                    <a:cubicBezTo>
                      <a:pt x="57" y="11"/>
                      <a:pt x="44" y="0"/>
                      <a:pt x="29" y="0"/>
                    </a:cubicBezTo>
                    <a:cubicBezTo>
                      <a:pt x="13" y="0"/>
                      <a:pt x="0" y="11"/>
                      <a:pt x="0" y="24"/>
                    </a:cubicBezTo>
                    <a:cubicBezTo>
                      <a:pt x="0" y="24"/>
                      <a:pt x="0" y="24"/>
                      <a:pt x="0" y="24"/>
                    </a:cubicBezTo>
                    <a:cubicBezTo>
                      <a:pt x="0" y="38"/>
                      <a:pt x="13" y="49"/>
                      <a:pt x="29" y="49"/>
                    </a:cubicBezTo>
                    <a:cubicBezTo>
                      <a:pt x="44" y="49"/>
                      <a:pt x="57" y="38"/>
                      <a:pt x="57" y="24"/>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3" name="Freeform 96"/>
              <p:cNvSpPr>
                <a:spLocks/>
              </p:cNvSpPr>
              <p:nvPr/>
            </p:nvSpPr>
            <p:spPr bwMode="auto">
              <a:xfrm>
                <a:off x="4853" y="1684"/>
                <a:ext cx="143" cy="195"/>
              </a:xfrm>
              <a:custGeom>
                <a:avLst/>
                <a:gdLst>
                  <a:gd name="T0" fmla="*/ 73 w 143"/>
                  <a:gd name="T1" fmla="*/ 101 h 195"/>
                  <a:gd name="T2" fmla="*/ 106 w 143"/>
                  <a:gd name="T3" fmla="*/ 195 h 195"/>
                  <a:gd name="T4" fmla="*/ 133 w 143"/>
                  <a:gd name="T5" fmla="*/ 195 h 195"/>
                  <a:gd name="T6" fmla="*/ 106 w 143"/>
                  <a:gd name="T7" fmla="*/ 85 h 195"/>
                  <a:gd name="T8" fmla="*/ 106 w 143"/>
                  <a:gd name="T9" fmla="*/ 21 h 195"/>
                  <a:gd name="T10" fmla="*/ 126 w 143"/>
                  <a:gd name="T11" fmla="*/ 73 h 195"/>
                  <a:gd name="T12" fmla="*/ 143 w 143"/>
                  <a:gd name="T13" fmla="*/ 64 h 195"/>
                  <a:gd name="T14" fmla="*/ 120 w 143"/>
                  <a:gd name="T15" fmla="*/ 0 h 195"/>
                  <a:gd name="T16" fmla="*/ 73 w 143"/>
                  <a:gd name="T17" fmla="*/ 3 h 195"/>
                  <a:gd name="T18" fmla="*/ 27 w 143"/>
                  <a:gd name="T19" fmla="*/ 0 h 195"/>
                  <a:gd name="T20" fmla="*/ 0 w 143"/>
                  <a:gd name="T21" fmla="*/ 67 h 195"/>
                  <a:gd name="T22" fmla="*/ 20 w 143"/>
                  <a:gd name="T23" fmla="*/ 73 h 195"/>
                  <a:gd name="T24" fmla="*/ 40 w 143"/>
                  <a:gd name="T25" fmla="*/ 21 h 195"/>
                  <a:gd name="T26" fmla="*/ 40 w 143"/>
                  <a:gd name="T27" fmla="*/ 85 h 195"/>
                  <a:gd name="T28" fmla="*/ 13 w 143"/>
                  <a:gd name="T29" fmla="*/ 195 h 195"/>
                  <a:gd name="T30" fmla="*/ 40 w 143"/>
                  <a:gd name="T31" fmla="*/ 195 h 195"/>
                  <a:gd name="T32" fmla="*/ 73 w 143"/>
                  <a:gd name="T33" fmla="*/ 101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5"/>
                  <a:gd name="T53" fmla="*/ 143 w 143"/>
                  <a:gd name="T54" fmla="*/ 195 h 1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5">
                    <a:moveTo>
                      <a:pt x="73" y="101"/>
                    </a:moveTo>
                    <a:lnTo>
                      <a:pt x="106" y="195"/>
                    </a:lnTo>
                    <a:lnTo>
                      <a:pt x="133" y="195"/>
                    </a:lnTo>
                    <a:lnTo>
                      <a:pt x="106" y="85"/>
                    </a:lnTo>
                    <a:lnTo>
                      <a:pt x="106" y="21"/>
                    </a:lnTo>
                    <a:lnTo>
                      <a:pt x="126" y="73"/>
                    </a:lnTo>
                    <a:lnTo>
                      <a:pt x="143" y="64"/>
                    </a:lnTo>
                    <a:lnTo>
                      <a:pt x="120" y="0"/>
                    </a:lnTo>
                    <a:lnTo>
                      <a:pt x="73" y="3"/>
                    </a:lnTo>
                    <a:lnTo>
                      <a:pt x="27" y="0"/>
                    </a:lnTo>
                    <a:lnTo>
                      <a:pt x="0" y="67"/>
                    </a:lnTo>
                    <a:lnTo>
                      <a:pt x="20" y="73"/>
                    </a:lnTo>
                    <a:lnTo>
                      <a:pt x="40" y="21"/>
                    </a:lnTo>
                    <a:lnTo>
                      <a:pt x="40" y="85"/>
                    </a:lnTo>
                    <a:lnTo>
                      <a:pt x="13" y="195"/>
                    </a:lnTo>
                    <a:lnTo>
                      <a:pt x="40" y="195"/>
                    </a:lnTo>
                    <a:lnTo>
                      <a:pt x="73" y="101"/>
                    </a:lnTo>
                    <a:close/>
                  </a:path>
                </a:pathLst>
              </a:cu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4" name="Freeform 97"/>
              <p:cNvSpPr>
                <a:spLocks/>
              </p:cNvSpPr>
              <p:nvPr/>
            </p:nvSpPr>
            <p:spPr bwMode="auto">
              <a:xfrm>
                <a:off x="4853" y="1684"/>
                <a:ext cx="143" cy="195"/>
              </a:xfrm>
              <a:custGeom>
                <a:avLst/>
                <a:gdLst>
                  <a:gd name="T0" fmla="*/ 73 w 143"/>
                  <a:gd name="T1" fmla="*/ 101 h 195"/>
                  <a:gd name="T2" fmla="*/ 106 w 143"/>
                  <a:gd name="T3" fmla="*/ 195 h 195"/>
                  <a:gd name="T4" fmla="*/ 133 w 143"/>
                  <a:gd name="T5" fmla="*/ 195 h 195"/>
                  <a:gd name="T6" fmla="*/ 106 w 143"/>
                  <a:gd name="T7" fmla="*/ 85 h 195"/>
                  <a:gd name="T8" fmla="*/ 106 w 143"/>
                  <a:gd name="T9" fmla="*/ 21 h 195"/>
                  <a:gd name="T10" fmla="*/ 126 w 143"/>
                  <a:gd name="T11" fmla="*/ 73 h 195"/>
                  <a:gd name="T12" fmla="*/ 143 w 143"/>
                  <a:gd name="T13" fmla="*/ 64 h 195"/>
                  <a:gd name="T14" fmla="*/ 120 w 143"/>
                  <a:gd name="T15" fmla="*/ 0 h 195"/>
                  <a:gd name="T16" fmla="*/ 73 w 143"/>
                  <a:gd name="T17" fmla="*/ 3 h 195"/>
                  <a:gd name="T18" fmla="*/ 27 w 143"/>
                  <a:gd name="T19" fmla="*/ 0 h 195"/>
                  <a:gd name="T20" fmla="*/ 0 w 143"/>
                  <a:gd name="T21" fmla="*/ 67 h 195"/>
                  <a:gd name="T22" fmla="*/ 20 w 143"/>
                  <a:gd name="T23" fmla="*/ 73 h 195"/>
                  <a:gd name="T24" fmla="*/ 40 w 143"/>
                  <a:gd name="T25" fmla="*/ 21 h 195"/>
                  <a:gd name="T26" fmla="*/ 40 w 143"/>
                  <a:gd name="T27" fmla="*/ 85 h 195"/>
                  <a:gd name="T28" fmla="*/ 13 w 143"/>
                  <a:gd name="T29" fmla="*/ 195 h 195"/>
                  <a:gd name="T30" fmla="*/ 40 w 143"/>
                  <a:gd name="T31" fmla="*/ 195 h 195"/>
                  <a:gd name="T32" fmla="*/ 73 w 143"/>
                  <a:gd name="T33" fmla="*/ 101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5"/>
                  <a:gd name="T53" fmla="*/ 143 w 143"/>
                  <a:gd name="T54" fmla="*/ 195 h 1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5">
                    <a:moveTo>
                      <a:pt x="73" y="101"/>
                    </a:moveTo>
                    <a:lnTo>
                      <a:pt x="106" y="195"/>
                    </a:lnTo>
                    <a:lnTo>
                      <a:pt x="133" y="195"/>
                    </a:lnTo>
                    <a:lnTo>
                      <a:pt x="106" y="85"/>
                    </a:lnTo>
                    <a:lnTo>
                      <a:pt x="106" y="21"/>
                    </a:lnTo>
                    <a:lnTo>
                      <a:pt x="126" y="73"/>
                    </a:lnTo>
                    <a:lnTo>
                      <a:pt x="143" y="64"/>
                    </a:lnTo>
                    <a:lnTo>
                      <a:pt x="120" y="0"/>
                    </a:lnTo>
                    <a:lnTo>
                      <a:pt x="73" y="3"/>
                    </a:lnTo>
                    <a:lnTo>
                      <a:pt x="27" y="0"/>
                    </a:lnTo>
                    <a:lnTo>
                      <a:pt x="0" y="67"/>
                    </a:lnTo>
                    <a:lnTo>
                      <a:pt x="20" y="73"/>
                    </a:lnTo>
                    <a:lnTo>
                      <a:pt x="40" y="21"/>
                    </a:lnTo>
                    <a:lnTo>
                      <a:pt x="40" y="85"/>
                    </a:lnTo>
                    <a:lnTo>
                      <a:pt x="13" y="195"/>
                    </a:lnTo>
                    <a:lnTo>
                      <a:pt x="40" y="195"/>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5" name="Rectangle 98"/>
              <p:cNvSpPr>
                <a:spLocks noChangeArrowheads="1"/>
              </p:cNvSpPr>
              <p:nvPr/>
            </p:nvSpPr>
            <p:spPr bwMode="auto">
              <a:xfrm>
                <a:off x="4835" y="1903"/>
                <a:ext cx="20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Tester</a:t>
                </a:r>
                <a:endParaRPr lang="en-US">
                  <a:cs typeface="ＭＳ Ｐゴシック" charset="0"/>
                </a:endParaRPr>
              </a:p>
            </p:txBody>
          </p:sp>
          <p:sp>
            <p:nvSpPr>
              <p:cNvPr id="34926" name="Freeform 99"/>
              <p:cNvSpPr>
                <a:spLocks/>
              </p:cNvSpPr>
              <p:nvPr/>
            </p:nvSpPr>
            <p:spPr bwMode="auto">
              <a:xfrm>
                <a:off x="4715" y="1635"/>
                <a:ext cx="58" cy="49"/>
              </a:xfrm>
              <a:custGeom>
                <a:avLst/>
                <a:gdLst>
                  <a:gd name="T0" fmla="*/ 8 w 159"/>
                  <a:gd name="T1" fmla="*/ 3 h 154"/>
                  <a:gd name="T2" fmla="*/ 4 w 159"/>
                  <a:gd name="T3" fmla="*/ 0 h 154"/>
                  <a:gd name="T4" fmla="*/ 0 w 159"/>
                  <a:gd name="T5" fmla="*/ 3 h 154"/>
                  <a:gd name="T6" fmla="*/ 0 w 159"/>
                  <a:gd name="T7" fmla="*/ 3 h 154"/>
                  <a:gd name="T8" fmla="*/ 4 w 159"/>
                  <a:gd name="T9" fmla="*/ 5 h 154"/>
                  <a:gd name="T10" fmla="*/ 8 w 159"/>
                  <a:gd name="T11" fmla="*/ 3 h 154"/>
                  <a:gd name="T12" fmla="*/ 0 60000 65536"/>
                  <a:gd name="T13" fmla="*/ 0 60000 65536"/>
                  <a:gd name="T14" fmla="*/ 0 60000 65536"/>
                  <a:gd name="T15" fmla="*/ 0 60000 65536"/>
                  <a:gd name="T16" fmla="*/ 0 60000 65536"/>
                  <a:gd name="T17" fmla="*/ 0 60000 65536"/>
                  <a:gd name="T18" fmla="*/ 0 w 159"/>
                  <a:gd name="T19" fmla="*/ 0 h 154"/>
                  <a:gd name="T20" fmla="*/ 159 w 159"/>
                  <a:gd name="T21" fmla="*/ 154 h 154"/>
                </a:gdLst>
                <a:ahLst/>
                <a:cxnLst>
                  <a:cxn ang="T12">
                    <a:pos x="T0" y="T1"/>
                  </a:cxn>
                  <a:cxn ang="T13">
                    <a:pos x="T2" y="T3"/>
                  </a:cxn>
                  <a:cxn ang="T14">
                    <a:pos x="T4" y="T5"/>
                  </a:cxn>
                  <a:cxn ang="T15">
                    <a:pos x="T6" y="T7"/>
                  </a:cxn>
                  <a:cxn ang="T16">
                    <a:pos x="T8" y="T9"/>
                  </a:cxn>
                  <a:cxn ang="T17">
                    <a:pos x="T10" y="T11"/>
                  </a:cxn>
                </a:cxnLst>
                <a:rect l="T18" t="T19" r="T20" b="T21"/>
                <a:pathLst>
                  <a:path w="159" h="154">
                    <a:moveTo>
                      <a:pt x="159" y="77"/>
                    </a:moveTo>
                    <a:cubicBezTo>
                      <a:pt x="159" y="34"/>
                      <a:pt x="123" y="0"/>
                      <a:pt x="80" y="0"/>
                    </a:cubicBezTo>
                    <a:cubicBezTo>
                      <a:pt x="36" y="0"/>
                      <a:pt x="0" y="34"/>
                      <a:pt x="0" y="77"/>
                    </a:cubicBezTo>
                    <a:cubicBezTo>
                      <a:pt x="0" y="77"/>
                      <a:pt x="0" y="77"/>
                      <a:pt x="0" y="77"/>
                    </a:cubicBezTo>
                    <a:cubicBezTo>
                      <a:pt x="0" y="120"/>
                      <a:pt x="36" y="154"/>
                      <a:pt x="80" y="154"/>
                    </a:cubicBezTo>
                    <a:cubicBezTo>
                      <a:pt x="123" y="154"/>
                      <a:pt x="159" y="120"/>
                      <a:pt x="159" y="77"/>
                    </a:cubicBezTo>
                  </a:path>
                </a:pathLst>
              </a:custGeom>
              <a:solidFill>
                <a:srgbClr val="FFCC00"/>
              </a:solidFill>
              <a:ln w="0">
                <a:solidFill>
                  <a:srgbClr val="000000"/>
                </a:solidFill>
                <a:prstDash val="solid"/>
                <a:round/>
                <a:headEnd/>
                <a:tailEnd/>
              </a:ln>
            </p:spPr>
            <p:txBody>
              <a:bodyPr/>
              <a:lstStyle/>
              <a:p>
                <a:endParaRPr lang="en-US"/>
              </a:p>
            </p:txBody>
          </p:sp>
          <p:sp>
            <p:nvSpPr>
              <p:cNvPr id="34927" name="Freeform 100"/>
              <p:cNvSpPr>
                <a:spLocks/>
              </p:cNvSpPr>
              <p:nvPr/>
            </p:nvSpPr>
            <p:spPr bwMode="auto">
              <a:xfrm>
                <a:off x="4715" y="1635"/>
                <a:ext cx="58" cy="49"/>
              </a:xfrm>
              <a:custGeom>
                <a:avLst/>
                <a:gdLst>
                  <a:gd name="T0" fmla="*/ 58 w 58"/>
                  <a:gd name="T1" fmla="*/ 24 h 49"/>
                  <a:gd name="T2" fmla="*/ 29 w 58"/>
                  <a:gd name="T3" fmla="*/ 0 h 49"/>
                  <a:gd name="T4" fmla="*/ 0 w 58"/>
                  <a:gd name="T5" fmla="*/ 24 h 49"/>
                  <a:gd name="T6" fmla="*/ 0 w 58"/>
                  <a:gd name="T7" fmla="*/ 24 h 49"/>
                  <a:gd name="T8" fmla="*/ 29 w 58"/>
                  <a:gd name="T9" fmla="*/ 49 h 49"/>
                  <a:gd name="T10" fmla="*/ 58 w 58"/>
                  <a:gd name="T11" fmla="*/ 24 h 49"/>
                  <a:gd name="T12" fmla="*/ 0 60000 65536"/>
                  <a:gd name="T13" fmla="*/ 0 60000 65536"/>
                  <a:gd name="T14" fmla="*/ 0 60000 65536"/>
                  <a:gd name="T15" fmla="*/ 0 60000 65536"/>
                  <a:gd name="T16" fmla="*/ 0 60000 65536"/>
                  <a:gd name="T17" fmla="*/ 0 60000 65536"/>
                  <a:gd name="T18" fmla="*/ 0 w 58"/>
                  <a:gd name="T19" fmla="*/ 0 h 49"/>
                  <a:gd name="T20" fmla="*/ 58 w 58"/>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8" h="49">
                    <a:moveTo>
                      <a:pt x="58" y="24"/>
                    </a:moveTo>
                    <a:cubicBezTo>
                      <a:pt x="58" y="11"/>
                      <a:pt x="45" y="0"/>
                      <a:pt x="29" y="0"/>
                    </a:cubicBezTo>
                    <a:cubicBezTo>
                      <a:pt x="13" y="0"/>
                      <a:pt x="0" y="11"/>
                      <a:pt x="0" y="24"/>
                    </a:cubicBezTo>
                    <a:cubicBezTo>
                      <a:pt x="0" y="24"/>
                      <a:pt x="0" y="24"/>
                      <a:pt x="0" y="24"/>
                    </a:cubicBezTo>
                    <a:cubicBezTo>
                      <a:pt x="0" y="38"/>
                      <a:pt x="13" y="49"/>
                      <a:pt x="29" y="49"/>
                    </a:cubicBezTo>
                    <a:cubicBezTo>
                      <a:pt x="45" y="49"/>
                      <a:pt x="58" y="38"/>
                      <a:pt x="58" y="24"/>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8" name="Freeform 101"/>
              <p:cNvSpPr>
                <a:spLocks/>
              </p:cNvSpPr>
              <p:nvPr/>
            </p:nvSpPr>
            <p:spPr bwMode="auto">
              <a:xfrm>
                <a:off x="4672" y="1684"/>
                <a:ext cx="143" cy="195"/>
              </a:xfrm>
              <a:custGeom>
                <a:avLst/>
                <a:gdLst>
                  <a:gd name="T0" fmla="*/ 73 w 143"/>
                  <a:gd name="T1" fmla="*/ 101 h 195"/>
                  <a:gd name="T2" fmla="*/ 107 w 143"/>
                  <a:gd name="T3" fmla="*/ 195 h 195"/>
                  <a:gd name="T4" fmla="*/ 133 w 143"/>
                  <a:gd name="T5" fmla="*/ 195 h 195"/>
                  <a:gd name="T6" fmla="*/ 107 w 143"/>
                  <a:gd name="T7" fmla="*/ 85 h 195"/>
                  <a:gd name="T8" fmla="*/ 107 w 143"/>
                  <a:gd name="T9" fmla="*/ 21 h 195"/>
                  <a:gd name="T10" fmla="*/ 127 w 143"/>
                  <a:gd name="T11" fmla="*/ 73 h 195"/>
                  <a:gd name="T12" fmla="*/ 143 w 143"/>
                  <a:gd name="T13" fmla="*/ 64 h 195"/>
                  <a:gd name="T14" fmla="*/ 120 w 143"/>
                  <a:gd name="T15" fmla="*/ 0 h 195"/>
                  <a:gd name="T16" fmla="*/ 73 w 143"/>
                  <a:gd name="T17" fmla="*/ 3 h 195"/>
                  <a:gd name="T18" fmla="*/ 27 w 143"/>
                  <a:gd name="T19" fmla="*/ 0 h 195"/>
                  <a:gd name="T20" fmla="*/ 0 w 143"/>
                  <a:gd name="T21" fmla="*/ 67 h 195"/>
                  <a:gd name="T22" fmla="*/ 20 w 143"/>
                  <a:gd name="T23" fmla="*/ 73 h 195"/>
                  <a:gd name="T24" fmla="*/ 40 w 143"/>
                  <a:gd name="T25" fmla="*/ 21 h 195"/>
                  <a:gd name="T26" fmla="*/ 40 w 143"/>
                  <a:gd name="T27" fmla="*/ 85 h 195"/>
                  <a:gd name="T28" fmla="*/ 14 w 143"/>
                  <a:gd name="T29" fmla="*/ 195 h 195"/>
                  <a:gd name="T30" fmla="*/ 40 w 143"/>
                  <a:gd name="T31" fmla="*/ 195 h 195"/>
                  <a:gd name="T32" fmla="*/ 73 w 143"/>
                  <a:gd name="T33" fmla="*/ 101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5"/>
                  <a:gd name="T53" fmla="*/ 143 w 143"/>
                  <a:gd name="T54" fmla="*/ 195 h 1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5">
                    <a:moveTo>
                      <a:pt x="73" y="101"/>
                    </a:moveTo>
                    <a:lnTo>
                      <a:pt x="107" y="195"/>
                    </a:lnTo>
                    <a:lnTo>
                      <a:pt x="133" y="195"/>
                    </a:lnTo>
                    <a:lnTo>
                      <a:pt x="107" y="85"/>
                    </a:lnTo>
                    <a:lnTo>
                      <a:pt x="107" y="21"/>
                    </a:lnTo>
                    <a:lnTo>
                      <a:pt x="127" y="73"/>
                    </a:lnTo>
                    <a:lnTo>
                      <a:pt x="143" y="64"/>
                    </a:lnTo>
                    <a:lnTo>
                      <a:pt x="120" y="0"/>
                    </a:lnTo>
                    <a:lnTo>
                      <a:pt x="73" y="3"/>
                    </a:lnTo>
                    <a:lnTo>
                      <a:pt x="27" y="0"/>
                    </a:lnTo>
                    <a:lnTo>
                      <a:pt x="0" y="67"/>
                    </a:lnTo>
                    <a:lnTo>
                      <a:pt x="20" y="73"/>
                    </a:lnTo>
                    <a:lnTo>
                      <a:pt x="40" y="21"/>
                    </a:lnTo>
                    <a:lnTo>
                      <a:pt x="40" y="85"/>
                    </a:lnTo>
                    <a:lnTo>
                      <a:pt x="14" y="195"/>
                    </a:lnTo>
                    <a:lnTo>
                      <a:pt x="40" y="195"/>
                    </a:lnTo>
                    <a:lnTo>
                      <a:pt x="73" y="101"/>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9" name="Freeform 102"/>
              <p:cNvSpPr>
                <a:spLocks/>
              </p:cNvSpPr>
              <p:nvPr/>
            </p:nvSpPr>
            <p:spPr bwMode="auto">
              <a:xfrm>
                <a:off x="4672" y="1684"/>
                <a:ext cx="143" cy="195"/>
              </a:xfrm>
              <a:custGeom>
                <a:avLst/>
                <a:gdLst>
                  <a:gd name="T0" fmla="*/ 73 w 143"/>
                  <a:gd name="T1" fmla="*/ 101 h 195"/>
                  <a:gd name="T2" fmla="*/ 107 w 143"/>
                  <a:gd name="T3" fmla="*/ 195 h 195"/>
                  <a:gd name="T4" fmla="*/ 133 w 143"/>
                  <a:gd name="T5" fmla="*/ 195 h 195"/>
                  <a:gd name="T6" fmla="*/ 107 w 143"/>
                  <a:gd name="T7" fmla="*/ 85 h 195"/>
                  <a:gd name="T8" fmla="*/ 107 w 143"/>
                  <a:gd name="T9" fmla="*/ 21 h 195"/>
                  <a:gd name="T10" fmla="*/ 127 w 143"/>
                  <a:gd name="T11" fmla="*/ 73 h 195"/>
                  <a:gd name="T12" fmla="*/ 143 w 143"/>
                  <a:gd name="T13" fmla="*/ 64 h 195"/>
                  <a:gd name="T14" fmla="*/ 120 w 143"/>
                  <a:gd name="T15" fmla="*/ 0 h 195"/>
                  <a:gd name="T16" fmla="*/ 73 w 143"/>
                  <a:gd name="T17" fmla="*/ 3 h 195"/>
                  <a:gd name="T18" fmla="*/ 27 w 143"/>
                  <a:gd name="T19" fmla="*/ 0 h 195"/>
                  <a:gd name="T20" fmla="*/ 0 w 143"/>
                  <a:gd name="T21" fmla="*/ 67 h 195"/>
                  <a:gd name="T22" fmla="*/ 20 w 143"/>
                  <a:gd name="T23" fmla="*/ 73 h 195"/>
                  <a:gd name="T24" fmla="*/ 40 w 143"/>
                  <a:gd name="T25" fmla="*/ 21 h 195"/>
                  <a:gd name="T26" fmla="*/ 40 w 143"/>
                  <a:gd name="T27" fmla="*/ 85 h 195"/>
                  <a:gd name="T28" fmla="*/ 14 w 143"/>
                  <a:gd name="T29" fmla="*/ 195 h 195"/>
                  <a:gd name="T30" fmla="*/ 40 w 143"/>
                  <a:gd name="T31" fmla="*/ 195 h 195"/>
                  <a:gd name="T32" fmla="*/ 73 w 143"/>
                  <a:gd name="T33" fmla="*/ 101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5"/>
                  <a:gd name="T53" fmla="*/ 143 w 143"/>
                  <a:gd name="T54" fmla="*/ 195 h 1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5">
                    <a:moveTo>
                      <a:pt x="73" y="101"/>
                    </a:moveTo>
                    <a:lnTo>
                      <a:pt x="107" y="195"/>
                    </a:lnTo>
                    <a:lnTo>
                      <a:pt x="133" y="195"/>
                    </a:lnTo>
                    <a:lnTo>
                      <a:pt x="107" y="85"/>
                    </a:lnTo>
                    <a:lnTo>
                      <a:pt x="107" y="21"/>
                    </a:lnTo>
                    <a:lnTo>
                      <a:pt x="127" y="73"/>
                    </a:lnTo>
                    <a:lnTo>
                      <a:pt x="143" y="64"/>
                    </a:lnTo>
                    <a:lnTo>
                      <a:pt x="120" y="0"/>
                    </a:lnTo>
                    <a:lnTo>
                      <a:pt x="73" y="3"/>
                    </a:lnTo>
                    <a:lnTo>
                      <a:pt x="27" y="0"/>
                    </a:lnTo>
                    <a:lnTo>
                      <a:pt x="0" y="67"/>
                    </a:lnTo>
                    <a:lnTo>
                      <a:pt x="20" y="73"/>
                    </a:lnTo>
                    <a:lnTo>
                      <a:pt x="40" y="21"/>
                    </a:lnTo>
                    <a:lnTo>
                      <a:pt x="40" y="85"/>
                    </a:lnTo>
                    <a:lnTo>
                      <a:pt x="14" y="195"/>
                    </a:lnTo>
                    <a:lnTo>
                      <a:pt x="40" y="195"/>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0" name="Rectangle 103"/>
              <p:cNvSpPr>
                <a:spLocks noChangeArrowheads="1"/>
              </p:cNvSpPr>
              <p:nvPr/>
            </p:nvSpPr>
            <p:spPr bwMode="auto">
              <a:xfrm>
                <a:off x="4691" y="1903"/>
                <a:ext cx="1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Dev</a:t>
                </a:r>
                <a:endParaRPr lang="en-US">
                  <a:cs typeface="ＭＳ Ｐゴシック" charset="0"/>
                </a:endParaRPr>
              </a:p>
            </p:txBody>
          </p:sp>
          <p:sp>
            <p:nvSpPr>
              <p:cNvPr id="34931" name="Freeform 104"/>
              <p:cNvSpPr>
                <a:spLocks/>
              </p:cNvSpPr>
              <p:nvPr/>
            </p:nvSpPr>
            <p:spPr bwMode="auto">
              <a:xfrm>
                <a:off x="4852" y="2599"/>
                <a:ext cx="57" cy="49"/>
              </a:xfrm>
              <a:custGeom>
                <a:avLst/>
                <a:gdLst>
                  <a:gd name="T0" fmla="*/ 7 w 159"/>
                  <a:gd name="T1" fmla="*/ 3 h 155"/>
                  <a:gd name="T2" fmla="*/ 4 w 159"/>
                  <a:gd name="T3" fmla="*/ 0 h 155"/>
                  <a:gd name="T4" fmla="*/ 0 w 159"/>
                  <a:gd name="T5" fmla="*/ 3 h 155"/>
                  <a:gd name="T6" fmla="*/ 0 w 159"/>
                  <a:gd name="T7" fmla="*/ 3 h 155"/>
                  <a:gd name="T8" fmla="*/ 4 w 159"/>
                  <a:gd name="T9" fmla="*/ 5 h 155"/>
                  <a:gd name="T10" fmla="*/ 7 w 159"/>
                  <a:gd name="T11" fmla="*/ 3 h 155"/>
                  <a:gd name="T12" fmla="*/ 0 60000 65536"/>
                  <a:gd name="T13" fmla="*/ 0 60000 65536"/>
                  <a:gd name="T14" fmla="*/ 0 60000 65536"/>
                  <a:gd name="T15" fmla="*/ 0 60000 65536"/>
                  <a:gd name="T16" fmla="*/ 0 60000 65536"/>
                  <a:gd name="T17" fmla="*/ 0 60000 65536"/>
                  <a:gd name="T18" fmla="*/ 0 w 159"/>
                  <a:gd name="T19" fmla="*/ 0 h 155"/>
                  <a:gd name="T20" fmla="*/ 159 w 159"/>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59" h="155">
                    <a:moveTo>
                      <a:pt x="159" y="77"/>
                    </a:moveTo>
                    <a:cubicBezTo>
                      <a:pt x="159" y="35"/>
                      <a:pt x="123" y="0"/>
                      <a:pt x="80" y="0"/>
                    </a:cubicBezTo>
                    <a:cubicBezTo>
                      <a:pt x="36" y="0"/>
                      <a:pt x="0" y="35"/>
                      <a:pt x="0" y="77"/>
                    </a:cubicBezTo>
                    <a:cubicBezTo>
                      <a:pt x="0" y="77"/>
                      <a:pt x="0" y="77"/>
                      <a:pt x="0" y="77"/>
                    </a:cubicBezTo>
                    <a:cubicBezTo>
                      <a:pt x="0" y="120"/>
                      <a:pt x="36" y="155"/>
                      <a:pt x="80" y="155"/>
                    </a:cubicBezTo>
                    <a:cubicBezTo>
                      <a:pt x="123" y="155"/>
                      <a:pt x="159" y="120"/>
                      <a:pt x="159" y="77"/>
                    </a:cubicBezTo>
                  </a:path>
                </a:pathLst>
              </a:custGeom>
              <a:solidFill>
                <a:srgbClr val="CC99FF"/>
              </a:solidFill>
              <a:ln w="0">
                <a:solidFill>
                  <a:srgbClr val="000000"/>
                </a:solidFill>
                <a:prstDash val="solid"/>
                <a:round/>
                <a:headEnd/>
                <a:tailEnd/>
              </a:ln>
            </p:spPr>
            <p:txBody>
              <a:bodyPr/>
              <a:lstStyle/>
              <a:p>
                <a:endParaRPr lang="en-US"/>
              </a:p>
            </p:txBody>
          </p:sp>
          <p:sp>
            <p:nvSpPr>
              <p:cNvPr id="34932" name="Freeform 105"/>
              <p:cNvSpPr>
                <a:spLocks/>
              </p:cNvSpPr>
              <p:nvPr/>
            </p:nvSpPr>
            <p:spPr bwMode="auto">
              <a:xfrm>
                <a:off x="4852" y="2599"/>
                <a:ext cx="57" cy="49"/>
              </a:xfrm>
              <a:custGeom>
                <a:avLst/>
                <a:gdLst>
                  <a:gd name="T0" fmla="*/ 57 w 57"/>
                  <a:gd name="T1" fmla="*/ 24 h 49"/>
                  <a:gd name="T2" fmla="*/ 29 w 57"/>
                  <a:gd name="T3" fmla="*/ 0 h 49"/>
                  <a:gd name="T4" fmla="*/ 0 w 57"/>
                  <a:gd name="T5" fmla="*/ 24 h 49"/>
                  <a:gd name="T6" fmla="*/ 0 w 57"/>
                  <a:gd name="T7" fmla="*/ 24 h 49"/>
                  <a:gd name="T8" fmla="*/ 29 w 57"/>
                  <a:gd name="T9" fmla="*/ 49 h 49"/>
                  <a:gd name="T10" fmla="*/ 57 w 57"/>
                  <a:gd name="T11" fmla="*/ 24 h 49"/>
                  <a:gd name="T12" fmla="*/ 0 60000 65536"/>
                  <a:gd name="T13" fmla="*/ 0 60000 65536"/>
                  <a:gd name="T14" fmla="*/ 0 60000 65536"/>
                  <a:gd name="T15" fmla="*/ 0 60000 65536"/>
                  <a:gd name="T16" fmla="*/ 0 60000 65536"/>
                  <a:gd name="T17" fmla="*/ 0 60000 65536"/>
                  <a:gd name="T18" fmla="*/ 0 w 57"/>
                  <a:gd name="T19" fmla="*/ 0 h 49"/>
                  <a:gd name="T20" fmla="*/ 57 w 5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7" h="49">
                    <a:moveTo>
                      <a:pt x="57" y="24"/>
                    </a:moveTo>
                    <a:cubicBezTo>
                      <a:pt x="57" y="11"/>
                      <a:pt x="44" y="0"/>
                      <a:pt x="29" y="0"/>
                    </a:cubicBezTo>
                    <a:cubicBezTo>
                      <a:pt x="13" y="0"/>
                      <a:pt x="0" y="11"/>
                      <a:pt x="0" y="24"/>
                    </a:cubicBezTo>
                    <a:cubicBezTo>
                      <a:pt x="0" y="24"/>
                      <a:pt x="0" y="24"/>
                      <a:pt x="0" y="24"/>
                    </a:cubicBezTo>
                    <a:cubicBezTo>
                      <a:pt x="0" y="38"/>
                      <a:pt x="13" y="49"/>
                      <a:pt x="29" y="49"/>
                    </a:cubicBezTo>
                    <a:cubicBezTo>
                      <a:pt x="44" y="49"/>
                      <a:pt x="57" y="38"/>
                      <a:pt x="57" y="24"/>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3" name="Freeform 106"/>
              <p:cNvSpPr>
                <a:spLocks/>
              </p:cNvSpPr>
              <p:nvPr/>
            </p:nvSpPr>
            <p:spPr bwMode="auto">
              <a:xfrm>
                <a:off x="4809" y="2648"/>
                <a:ext cx="143" cy="196"/>
              </a:xfrm>
              <a:custGeom>
                <a:avLst/>
                <a:gdLst>
                  <a:gd name="T0" fmla="*/ 73 w 143"/>
                  <a:gd name="T1" fmla="*/ 101 h 196"/>
                  <a:gd name="T2" fmla="*/ 107 w 143"/>
                  <a:gd name="T3" fmla="*/ 196 h 196"/>
                  <a:gd name="T4" fmla="*/ 133 w 143"/>
                  <a:gd name="T5" fmla="*/ 196 h 196"/>
                  <a:gd name="T6" fmla="*/ 107 w 143"/>
                  <a:gd name="T7" fmla="*/ 86 h 196"/>
                  <a:gd name="T8" fmla="*/ 107 w 143"/>
                  <a:gd name="T9" fmla="*/ 21 h 196"/>
                  <a:gd name="T10" fmla="*/ 126 w 143"/>
                  <a:gd name="T11" fmla="*/ 73 h 196"/>
                  <a:gd name="T12" fmla="*/ 143 w 143"/>
                  <a:gd name="T13" fmla="*/ 64 h 196"/>
                  <a:gd name="T14" fmla="*/ 120 w 143"/>
                  <a:gd name="T15" fmla="*/ 0 h 196"/>
                  <a:gd name="T16" fmla="*/ 73 w 143"/>
                  <a:gd name="T17" fmla="*/ 3 h 196"/>
                  <a:gd name="T18" fmla="*/ 27 w 143"/>
                  <a:gd name="T19" fmla="*/ 0 h 196"/>
                  <a:gd name="T20" fmla="*/ 0 w 143"/>
                  <a:gd name="T21" fmla="*/ 67 h 196"/>
                  <a:gd name="T22" fmla="*/ 20 w 143"/>
                  <a:gd name="T23" fmla="*/ 73 h 196"/>
                  <a:gd name="T24" fmla="*/ 40 w 143"/>
                  <a:gd name="T25" fmla="*/ 21 h 196"/>
                  <a:gd name="T26" fmla="*/ 40 w 143"/>
                  <a:gd name="T27" fmla="*/ 86 h 196"/>
                  <a:gd name="T28" fmla="*/ 14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7" y="196"/>
                    </a:lnTo>
                    <a:lnTo>
                      <a:pt x="133" y="196"/>
                    </a:lnTo>
                    <a:lnTo>
                      <a:pt x="107" y="86"/>
                    </a:lnTo>
                    <a:lnTo>
                      <a:pt x="107" y="21"/>
                    </a:lnTo>
                    <a:lnTo>
                      <a:pt x="126" y="73"/>
                    </a:lnTo>
                    <a:lnTo>
                      <a:pt x="143" y="64"/>
                    </a:lnTo>
                    <a:lnTo>
                      <a:pt x="120" y="0"/>
                    </a:lnTo>
                    <a:lnTo>
                      <a:pt x="73" y="3"/>
                    </a:lnTo>
                    <a:lnTo>
                      <a:pt x="27" y="0"/>
                    </a:lnTo>
                    <a:lnTo>
                      <a:pt x="0" y="67"/>
                    </a:lnTo>
                    <a:lnTo>
                      <a:pt x="20" y="73"/>
                    </a:lnTo>
                    <a:lnTo>
                      <a:pt x="40" y="21"/>
                    </a:lnTo>
                    <a:lnTo>
                      <a:pt x="40" y="86"/>
                    </a:lnTo>
                    <a:lnTo>
                      <a:pt x="14" y="196"/>
                    </a:lnTo>
                    <a:lnTo>
                      <a:pt x="40" y="196"/>
                    </a:lnTo>
                    <a:lnTo>
                      <a:pt x="73" y="101"/>
                    </a:lnTo>
                    <a:close/>
                  </a:path>
                </a:pathLst>
              </a:cu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4" name="Freeform 107"/>
              <p:cNvSpPr>
                <a:spLocks/>
              </p:cNvSpPr>
              <p:nvPr/>
            </p:nvSpPr>
            <p:spPr bwMode="auto">
              <a:xfrm>
                <a:off x="4809" y="2648"/>
                <a:ext cx="143" cy="196"/>
              </a:xfrm>
              <a:custGeom>
                <a:avLst/>
                <a:gdLst>
                  <a:gd name="T0" fmla="*/ 73 w 143"/>
                  <a:gd name="T1" fmla="*/ 101 h 196"/>
                  <a:gd name="T2" fmla="*/ 107 w 143"/>
                  <a:gd name="T3" fmla="*/ 196 h 196"/>
                  <a:gd name="T4" fmla="*/ 133 w 143"/>
                  <a:gd name="T5" fmla="*/ 196 h 196"/>
                  <a:gd name="T6" fmla="*/ 107 w 143"/>
                  <a:gd name="T7" fmla="*/ 86 h 196"/>
                  <a:gd name="T8" fmla="*/ 107 w 143"/>
                  <a:gd name="T9" fmla="*/ 21 h 196"/>
                  <a:gd name="T10" fmla="*/ 126 w 143"/>
                  <a:gd name="T11" fmla="*/ 73 h 196"/>
                  <a:gd name="T12" fmla="*/ 143 w 143"/>
                  <a:gd name="T13" fmla="*/ 64 h 196"/>
                  <a:gd name="T14" fmla="*/ 120 w 143"/>
                  <a:gd name="T15" fmla="*/ 0 h 196"/>
                  <a:gd name="T16" fmla="*/ 73 w 143"/>
                  <a:gd name="T17" fmla="*/ 3 h 196"/>
                  <a:gd name="T18" fmla="*/ 27 w 143"/>
                  <a:gd name="T19" fmla="*/ 0 h 196"/>
                  <a:gd name="T20" fmla="*/ 0 w 143"/>
                  <a:gd name="T21" fmla="*/ 67 h 196"/>
                  <a:gd name="T22" fmla="*/ 20 w 143"/>
                  <a:gd name="T23" fmla="*/ 73 h 196"/>
                  <a:gd name="T24" fmla="*/ 40 w 143"/>
                  <a:gd name="T25" fmla="*/ 21 h 196"/>
                  <a:gd name="T26" fmla="*/ 40 w 143"/>
                  <a:gd name="T27" fmla="*/ 86 h 196"/>
                  <a:gd name="T28" fmla="*/ 14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7" y="196"/>
                    </a:lnTo>
                    <a:lnTo>
                      <a:pt x="133" y="196"/>
                    </a:lnTo>
                    <a:lnTo>
                      <a:pt x="107" y="86"/>
                    </a:lnTo>
                    <a:lnTo>
                      <a:pt x="107" y="21"/>
                    </a:lnTo>
                    <a:lnTo>
                      <a:pt x="126" y="73"/>
                    </a:lnTo>
                    <a:lnTo>
                      <a:pt x="143" y="64"/>
                    </a:lnTo>
                    <a:lnTo>
                      <a:pt x="120" y="0"/>
                    </a:lnTo>
                    <a:lnTo>
                      <a:pt x="73" y="3"/>
                    </a:lnTo>
                    <a:lnTo>
                      <a:pt x="27" y="0"/>
                    </a:lnTo>
                    <a:lnTo>
                      <a:pt x="0" y="67"/>
                    </a:lnTo>
                    <a:lnTo>
                      <a:pt x="20" y="73"/>
                    </a:lnTo>
                    <a:lnTo>
                      <a:pt x="40" y="21"/>
                    </a:lnTo>
                    <a:lnTo>
                      <a:pt x="40" y="86"/>
                    </a:lnTo>
                    <a:lnTo>
                      <a:pt x="14" y="196"/>
                    </a:lnTo>
                    <a:lnTo>
                      <a:pt x="40"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5" name="Rectangle 108"/>
              <p:cNvSpPr>
                <a:spLocks noChangeArrowheads="1"/>
              </p:cNvSpPr>
              <p:nvPr/>
            </p:nvSpPr>
            <p:spPr bwMode="auto">
              <a:xfrm>
                <a:off x="4795" y="2870"/>
                <a:ext cx="20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Tester</a:t>
                </a:r>
                <a:endParaRPr lang="en-US">
                  <a:cs typeface="ＭＳ Ｐゴシック" charset="0"/>
                </a:endParaRPr>
              </a:p>
            </p:txBody>
          </p:sp>
          <p:sp>
            <p:nvSpPr>
              <p:cNvPr id="34936" name="Freeform 109"/>
              <p:cNvSpPr>
                <a:spLocks/>
              </p:cNvSpPr>
              <p:nvPr/>
            </p:nvSpPr>
            <p:spPr bwMode="auto">
              <a:xfrm>
                <a:off x="5033" y="2599"/>
                <a:ext cx="57" cy="49"/>
              </a:xfrm>
              <a:custGeom>
                <a:avLst/>
                <a:gdLst>
                  <a:gd name="T0" fmla="*/ 7 w 159"/>
                  <a:gd name="T1" fmla="*/ 3 h 155"/>
                  <a:gd name="T2" fmla="*/ 4 w 159"/>
                  <a:gd name="T3" fmla="*/ 0 h 155"/>
                  <a:gd name="T4" fmla="*/ 0 w 159"/>
                  <a:gd name="T5" fmla="*/ 3 h 155"/>
                  <a:gd name="T6" fmla="*/ 0 w 159"/>
                  <a:gd name="T7" fmla="*/ 3 h 155"/>
                  <a:gd name="T8" fmla="*/ 4 w 159"/>
                  <a:gd name="T9" fmla="*/ 5 h 155"/>
                  <a:gd name="T10" fmla="*/ 7 w 159"/>
                  <a:gd name="T11" fmla="*/ 3 h 155"/>
                  <a:gd name="T12" fmla="*/ 0 60000 65536"/>
                  <a:gd name="T13" fmla="*/ 0 60000 65536"/>
                  <a:gd name="T14" fmla="*/ 0 60000 65536"/>
                  <a:gd name="T15" fmla="*/ 0 60000 65536"/>
                  <a:gd name="T16" fmla="*/ 0 60000 65536"/>
                  <a:gd name="T17" fmla="*/ 0 60000 65536"/>
                  <a:gd name="T18" fmla="*/ 0 w 159"/>
                  <a:gd name="T19" fmla="*/ 0 h 155"/>
                  <a:gd name="T20" fmla="*/ 159 w 159"/>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59" h="155">
                    <a:moveTo>
                      <a:pt x="159" y="77"/>
                    </a:moveTo>
                    <a:cubicBezTo>
                      <a:pt x="159" y="35"/>
                      <a:pt x="123" y="0"/>
                      <a:pt x="79" y="0"/>
                    </a:cubicBezTo>
                    <a:cubicBezTo>
                      <a:pt x="36" y="0"/>
                      <a:pt x="0" y="35"/>
                      <a:pt x="0" y="77"/>
                    </a:cubicBezTo>
                    <a:cubicBezTo>
                      <a:pt x="0" y="77"/>
                      <a:pt x="0" y="77"/>
                      <a:pt x="0" y="77"/>
                    </a:cubicBezTo>
                    <a:cubicBezTo>
                      <a:pt x="0" y="120"/>
                      <a:pt x="36" y="155"/>
                      <a:pt x="79" y="155"/>
                    </a:cubicBezTo>
                    <a:cubicBezTo>
                      <a:pt x="123" y="155"/>
                      <a:pt x="159" y="120"/>
                      <a:pt x="159" y="77"/>
                    </a:cubicBezTo>
                  </a:path>
                </a:pathLst>
              </a:custGeom>
              <a:solidFill>
                <a:srgbClr val="99CC00"/>
              </a:solidFill>
              <a:ln w="0">
                <a:solidFill>
                  <a:srgbClr val="000000"/>
                </a:solidFill>
                <a:prstDash val="solid"/>
                <a:round/>
                <a:headEnd/>
                <a:tailEnd/>
              </a:ln>
            </p:spPr>
            <p:txBody>
              <a:bodyPr/>
              <a:lstStyle/>
              <a:p>
                <a:endParaRPr lang="en-US"/>
              </a:p>
            </p:txBody>
          </p:sp>
          <p:sp>
            <p:nvSpPr>
              <p:cNvPr id="34937" name="Freeform 110"/>
              <p:cNvSpPr>
                <a:spLocks/>
              </p:cNvSpPr>
              <p:nvPr/>
            </p:nvSpPr>
            <p:spPr bwMode="auto">
              <a:xfrm>
                <a:off x="5033" y="2599"/>
                <a:ext cx="57" cy="49"/>
              </a:xfrm>
              <a:custGeom>
                <a:avLst/>
                <a:gdLst>
                  <a:gd name="T0" fmla="*/ 57 w 57"/>
                  <a:gd name="T1" fmla="*/ 24 h 49"/>
                  <a:gd name="T2" fmla="*/ 28 w 57"/>
                  <a:gd name="T3" fmla="*/ 0 h 49"/>
                  <a:gd name="T4" fmla="*/ 0 w 57"/>
                  <a:gd name="T5" fmla="*/ 24 h 49"/>
                  <a:gd name="T6" fmla="*/ 0 w 57"/>
                  <a:gd name="T7" fmla="*/ 24 h 49"/>
                  <a:gd name="T8" fmla="*/ 28 w 57"/>
                  <a:gd name="T9" fmla="*/ 49 h 49"/>
                  <a:gd name="T10" fmla="*/ 57 w 57"/>
                  <a:gd name="T11" fmla="*/ 24 h 49"/>
                  <a:gd name="T12" fmla="*/ 0 60000 65536"/>
                  <a:gd name="T13" fmla="*/ 0 60000 65536"/>
                  <a:gd name="T14" fmla="*/ 0 60000 65536"/>
                  <a:gd name="T15" fmla="*/ 0 60000 65536"/>
                  <a:gd name="T16" fmla="*/ 0 60000 65536"/>
                  <a:gd name="T17" fmla="*/ 0 60000 65536"/>
                  <a:gd name="T18" fmla="*/ 0 w 57"/>
                  <a:gd name="T19" fmla="*/ 0 h 49"/>
                  <a:gd name="T20" fmla="*/ 57 w 5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7" h="49">
                    <a:moveTo>
                      <a:pt x="57" y="24"/>
                    </a:moveTo>
                    <a:cubicBezTo>
                      <a:pt x="57" y="11"/>
                      <a:pt x="44" y="0"/>
                      <a:pt x="28" y="0"/>
                    </a:cubicBezTo>
                    <a:cubicBezTo>
                      <a:pt x="13" y="0"/>
                      <a:pt x="0" y="11"/>
                      <a:pt x="0" y="24"/>
                    </a:cubicBezTo>
                    <a:cubicBezTo>
                      <a:pt x="0" y="24"/>
                      <a:pt x="0" y="24"/>
                      <a:pt x="0" y="24"/>
                    </a:cubicBezTo>
                    <a:cubicBezTo>
                      <a:pt x="0" y="38"/>
                      <a:pt x="13" y="49"/>
                      <a:pt x="28" y="49"/>
                    </a:cubicBezTo>
                    <a:cubicBezTo>
                      <a:pt x="44" y="49"/>
                      <a:pt x="57" y="38"/>
                      <a:pt x="57" y="24"/>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8" name="Freeform 111"/>
              <p:cNvSpPr>
                <a:spLocks/>
              </p:cNvSpPr>
              <p:nvPr/>
            </p:nvSpPr>
            <p:spPr bwMode="auto">
              <a:xfrm>
                <a:off x="4990" y="2648"/>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1 h 196"/>
                  <a:gd name="T10" fmla="*/ 126 w 143"/>
                  <a:gd name="T11" fmla="*/ 73 h 196"/>
                  <a:gd name="T12" fmla="*/ 143 w 143"/>
                  <a:gd name="T13" fmla="*/ 64 h 196"/>
                  <a:gd name="T14" fmla="*/ 120 w 143"/>
                  <a:gd name="T15" fmla="*/ 0 h 196"/>
                  <a:gd name="T16" fmla="*/ 73 w 143"/>
                  <a:gd name="T17" fmla="*/ 3 h 196"/>
                  <a:gd name="T18" fmla="*/ 26 w 143"/>
                  <a:gd name="T19" fmla="*/ 0 h 196"/>
                  <a:gd name="T20" fmla="*/ 0 w 143"/>
                  <a:gd name="T21" fmla="*/ 67 h 196"/>
                  <a:gd name="T22" fmla="*/ 20 w 143"/>
                  <a:gd name="T23" fmla="*/ 73 h 196"/>
                  <a:gd name="T24" fmla="*/ 40 w 143"/>
                  <a:gd name="T25" fmla="*/ 21 h 196"/>
                  <a:gd name="T26" fmla="*/ 40 w 143"/>
                  <a:gd name="T27" fmla="*/ 86 h 196"/>
                  <a:gd name="T28" fmla="*/ 13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1"/>
                    </a:lnTo>
                    <a:lnTo>
                      <a:pt x="126" y="73"/>
                    </a:lnTo>
                    <a:lnTo>
                      <a:pt x="143" y="64"/>
                    </a:lnTo>
                    <a:lnTo>
                      <a:pt x="120" y="0"/>
                    </a:lnTo>
                    <a:lnTo>
                      <a:pt x="73" y="3"/>
                    </a:lnTo>
                    <a:lnTo>
                      <a:pt x="26" y="0"/>
                    </a:lnTo>
                    <a:lnTo>
                      <a:pt x="0" y="67"/>
                    </a:lnTo>
                    <a:lnTo>
                      <a:pt x="20" y="73"/>
                    </a:lnTo>
                    <a:lnTo>
                      <a:pt x="40" y="21"/>
                    </a:lnTo>
                    <a:lnTo>
                      <a:pt x="40" y="86"/>
                    </a:lnTo>
                    <a:lnTo>
                      <a:pt x="13" y="196"/>
                    </a:lnTo>
                    <a:lnTo>
                      <a:pt x="40" y="196"/>
                    </a:lnTo>
                    <a:lnTo>
                      <a:pt x="73" y="101"/>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9" name="Freeform 112"/>
              <p:cNvSpPr>
                <a:spLocks/>
              </p:cNvSpPr>
              <p:nvPr/>
            </p:nvSpPr>
            <p:spPr bwMode="auto">
              <a:xfrm>
                <a:off x="4990" y="2648"/>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1 h 196"/>
                  <a:gd name="T10" fmla="*/ 126 w 143"/>
                  <a:gd name="T11" fmla="*/ 73 h 196"/>
                  <a:gd name="T12" fmla="*/ 143 w 143"/>
                  <a:gd name="T13" fmla="*/ 64 h 196"/>
                  <a:gd name="T14" fmla="*/ 120 w 143"/>
                  <a:gd name="T15" fmla="*/ 0 h 196"/>
                  <a:gd name="T16" fmla="*/ 73 w 143"/>
                  <a:gd name="T17" fmla="*/ 3 h 196"/>
                  <a:gd name="T18" fmla="*/ 26 w 143"/>
                  <a:gd name="T19" fmla="*/ 0 h 196"/>
                  <a:gd name="T20" fmla="*/ 0 w 143"/>
                  <a:gd name="T21" fmla="*/ 67 h 196"/>
                  <a:gd name="T22" fmla="*/ 20 w 143"/>
                  <a:gd name="T23" fmla="*/ 73 h 196"/>
                  <a:gd name="T24" fmla="*/ 40 w 143"/>
                  <a:gd name="T25" fmla="*/ 21 h 196"/>
                  <a:gd name="T26" fmla="*/ 40 w 143"/>
                  <a:gd name="T27" fmla="*/ 86 h 196"/>
                  <a:gd name="T28" fmla="*/ 13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1"/>
                    </a:lnTo>
                    <a:lnTo>
                      <a:pt x="126" y="73"/>
                    </a:lnTo>
                    <a:lnTo>
                      <a:pt x="143" y="64"/>
                    </a:lnTo>
                    <a:lnTo>
                      <a:pt x="120" y="0"/>
                    </a:lnTo>
                    <a:lnTo>
                      <a:pt x="73" y="3"/>
                    </a:lnTo>
                    <a:lnTo>
                      <a:pt x="26" y="0"/>
                    </a:lnTo>
                    <a:lnTo>
                      <a:pt x="0" y="67"/>
                    </a:lnTo>
                    <a:lnTo>
                      <a:pt x="20" y="73"/>
                    </a:lnTo>
                    <a:lnTo>
                      <a:pt x="40" y="21"/>
                    </a:lnTo>
                    <a:lnTo>
                      <a:pt x="40" y="86"/>
                    </a:lnTo>
                    <a:lnTo>
                      <a:pt x="13" y="196"/>
                    </a:lnTo>
                    <a:lnTo>
                      <a:pt x="40"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0" name="Rectangle 113"/>
              <p:cNvSpPr>
                <a:spLocks noChangeArrowheads="1"/>
              </p:cNvSpPr>
              <p:nvPr/>
            </p:nvSpPr>
            <p:spPr bwMode="auto">
              <a:xfrm>
                <a:off x="5020" y="2870"/>
                <a:ext cx="116"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BA</a:t>
                </a:r>
                <a:endParaRPr lang="en-US">
                  <a:cs typeface="ＭＳ Ｐゴシック" charset="0"/>
                </a:endParaRPr>
              </a:p>
            </p:txBody>
          </p:sp>
          <p:sp>
            <p:nvSpPr>
              <p:cNvPr id="34941" name="Freeform 114"/>
              <p:cNvSpPr>
                <a:spLocks/>
              </p:cNvSpPr>
              <p:nvPr/>
            </p:nvSpPr>
            <p:spPr bwMode="auto">
              <a:xfrm>
                <a:off x="4667" y="2599"/>
                <a:ext cx="57" cy="49"/>
              </a:xfrm>
              <a:custGeom>
                <a:avLst/>
                <a:gdLst>
                  <a:gd name="T0" fmla="*/ 7 w 159"/>
                  <a:gd name="T1" fmla="*/ 3 h 155"/>
                  <a:gd name="T2" fmla="*/ 4 w 159"/>
                  <a:gd name="T3" fmla="*/ 0 h 155"/>
                  <a:gd name="T4" fmla="*/ 0 w 159"/>
                  <a:gd name="T5" fmla="*/ 3 h 155"/>
                  <a:gd name="T6" fmla="*/ 0 w 159"/>
                  <a:gd name="T7" fmla="*/ 3 h 155"/>
                  <a:gd name="T8" fmla="*/ 4 w 159"/>
                  <a:gd name="T9" fmla="*/ 5 h 155"/>
                  <a:gd name="T10" fmla="*/ 7 w 159"/>
                  <a:gd name="T11" fmla="*/ 3 h 155"/>
                  <a:gd name="T12" fmla="*/ 0 60000 65536"/>
                  <a:gd name="T13" fmla="*/ 0 60000 65536"/>
                  <a:gd name="T14" fmla="*/ 0 60000 65536"/>
                  <a:gd name="T15" fmla="*/ 0 60000 65536"/>
                  <a:gd name="T16" fmla="*/ 0 60000 65536"/>
                  <a:gd name="T17" fmla="*/ 0 60000 65536"/>
                  <a:gd name="T18" fmla="*/ 0 w 159"/>
                  <a:gd name="T19" fmla="*/ 0 h 155"/>
                  <a:gd name="T20" fmla="*/ 159 w 159"/>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59" h="155">
                    <a:moveTo>
                      <a:pt x="159" y="77"/>
                    </a:moveTo>
                    <a:cubicBezTo>
                      <a:pt x="159" y="35"/>
                      <a:pt x="123" y="0"/>
                      <a:pt x="80" y="0"/>
                    </a:cubicBezTo>
                    <a:cubicBezTo>
                      <a:pt x="36" y="0"/>
                      <a:pt x="0" y="35"/>
                      <a:pt x="0" y="77"/>
                    </a:cubicBezTo>
                    <a:cubicBezTo>
                      <a:pt x="0" y="77"/>
                      <a:pt x="0" y="77"/>
                      <a:pt x="0" y="77"/>
                    </a:cubicBezTo>
                    <a:cubicBezTo>
                      <a:pt x="0" y="120"/>
                      <a:pt x="36" y="155"/>
                      <a:pt x="80" y="155"/>
                    </a:cubicBezTo>
                    <a:cubicBezTo>
                      <a:pt x="123" y="155"/>
                      <a:pt x="159" y="120"/>
                      <a:pt x="159" y="77"/>
                    </a:cubicBezTo>
                  </a:path>
                </a:pathLst>
              </a:custGeom>
              <a:solidFill>
                <a:srgbClr val="FFCC00"/>
              </a:solidFill>
              <a:ln w="0">
                <a:solidFill>
                  <a:srgbClr val="000000"/>
                </a:solidFill>
                <a:prstDash val="solid"/>
                <a:round/>
                <a:headEnd/>
                <a:tailEnd/>
              </a:ln>
            </p:spPr>
            <p:txBody>
              <a:bodyPr/>
              <a:lstStyle/>
              <a:p>
                <a:endParaRPr lang="en-US"/>
              </a:p>
            </p:txBody>
          </p:sp>
          <p:sp>
            <p:nvSpPr>
              <p:cNvPr id="34942" name="Freeform 115"/>
              <p:cNvSpPr>
                <a:spLocks/>
              </p:cNvSpPr>
              <p:nvPr/>
            </p:nvSpPr>
            <p:spPr bwMode="auto">
              <a:xfrm>
                <a:off x="4667" y="2599"/>
                <a:ext cx="57" cy="49"/>
              </a:xfrm>
              <a:custGeom>
                <a:avLst/>
                <a:gdLst>
                  <a:gd name="T0" fmla="*/ 57 w 57"/>
                  <a:gd name="T1" fmla="*/ 24 h 49"/>
                  <a:gd name="T2" fmla="*/ 29 w 57"/>
                  <a:gd name="T3" fmla="*/ 0 h 49"/>
                  <a:gd name="T4" fmla="*/ 0 w 57"/>
                  <a:gd name="T5" fmla="*/ 24 h 49"/>
                  <a:gd name="T6" fmla="*/ 0 w 57"/>
                  <a:gd name="T7" fmla="*/ 24 h 49"/>
                  <a:gd name="T8" fmla="*/ 29 w 57"/>
                  <a:gd name="T9" fmla="*/ 49 h 49"/>
                  <a:gd name="T10" fmla="*/ 57 w 57"/>
                  <a:gd name="T11" fmla="*/ 24 h 49"/>
                  <a:gd name="T12" fmla="*/ 0 60000 65536"/>
                  <a:gd name="T13" fmla="*/ 0 60000 65536"/>
                  <a:gd name="T14" fmla="*/ 0 60000 65536"/>
                  <a:gd name="T15" fmla="*/ 0 60000 65536"/>
                  <a:gd name="T16" fmla="*/ 0 60000 65536"/>
                  <a:gd name="T17" fmla="*/ 0 60000 65536"/>
                  <a:gd name="T18" fmla="*/ 0 w 57"/>
                  <a:gd name="T19" fmla="*/ 0 h 49"/>
                  <a:gd name="T20" fmla="*/ 57 w 5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7" h="49">
                    <a:moveTo>
                      <a:pt x="57" y="24"/>
                    </a:moveTo>
                    <a:cubicBezTo>
                      <a:pt x="57" y="11"/>
                      <a:pt x="44" y="0"/>
                      <a:pt x="29" y="0"/>
                    </a:cubicBezTo>
                    <a:cubicBezTo>
                      <a:pt x="13" y="0"/>
                      <a:pt x="0" y="11"/>
                      <a:pt x="0" y="24"/>
                    </a:cubicBezTo>
                    <a:cubicBezTo>
                      <a:pt x="0" y="24"/>
                      <a:pt x="0" y="24"/>
                      <a:pt x="0" y="24"/>
                    </a:cubicBezTo>
                    <a:cubicBezTo>
                      <a:pt x="0" y="38"/>
                      <a:pt x="13" y="49"/>
                      <a:pt x="29" y="49"/>
                    </a:cubicBezTo>
                    <a:cubicBezTo>
                      <a:pt x="44" y="49"/>
                      <a:pt x="57" y="38"/>
                      <a:pt x="57" y="24"/>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3" name="Freeform 116"/>
              <p:cNvSpPr>
                <a:spLocks/>
              </p:cNvSpPr>
              <p:nvPr/>
            </p:nvSpPr>
            <p:spPr bwMode="auto">
              <a:xfrm>
                <a:off x="4624" y="2648"/>
                <a:ext cx="143" cy="196"/>
              </a:xfrm>
              <a:custGeom>
                <a:avLst/>
                <a:gdLst>
                  <a:gd name="T0" fmla="*/ 73 w 143"/>
                  <a:gd name="T1" fmla="*/ 101 h 196"/>
                  <a:gd name="T2" fmla="*/ 107 w 143"/>
                  <a:gd name="T3" fmla="*/ 196 h 196"/>
                  <a:gd name="T4" fmla="*/ 133 w 143"/>
                  <a:gd name="T5" fmla="*/ 196 h 196"/>
                  <a:gd name="T6" fmla="*/ 107 w 143"/>
                  <a:gd name="T7" fmla="*/ 86 h 196"/>
                  <a:gd name="T8" fmla="*/ 107 w 143"/>
                  <a:gd name="T9" fmla="*/ 21 h 196"/>
                  <a:gd name="T10" fmla="*/ 126 w 143"/>
                  <a:gd name="T11" fmla="*/ 73 h 196"/>
                  <a:gd name="T12" fmla="*/ 143 w 143"/>
                  <a:gd name="T13" fmla="*/ 64 h 196"/>
                  <a:gd name="T14" fmla="*/ 120 w 143"/>
                  <a:gd name="T15" fmla="*/ 0 h 196"/>
                  <a:gd name="T16" fmla="*/ 73 w 143"/>
                  <a:gd name="T17" fmla="*/ 3 h 196"/>
                  <a:gd name="T18" fmla="*/ 27 w 143"/>
                  <a:gd name="T19" fmla="*/ 0 h 196"/>
                  <a:gd name="T20" fmla="*/ 0 w 143"/>
                  <a:gd name="T21" fmla="*/ 67 h 196"/>
                  <a:gd name="T22" fmla="*/ 20 w 143"/>
                  <a:gd name="T23" fmla="*/ 73 h 196"/>
                  <a:gd name="T24" fmla="*/ 40 w 143"/>
                  <a:gd name="T25" fmla="*/ 21 h 196"/>
                  <a:gd name="T26" fmla="*/ 40 w 143"/>
                  <a:gd name="T27" fmla="*/ 86 h 196"/>
                  <a:gd name="T28" fmla="*/ 14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7" y="196"/>
                    </a:lnTo>
                    <a:lnTo>
                      <a:pt x="133" y="196"/>
                    </a:lnTo>
                    <a:lnTo>
                      <a:pt x="107" y="86"/>
                    </a:lnTo>
                    <a:lnTo>
                      <a:pt x="107" y="21"/>
                    </a:lnTo>
                    <a:lnTo>
                      <a:pt x="126" y="73"/>
                    </a:lnTo>
                    <a:lnTo>
                      <a:pt x="143" y="64"/>
                    </a:lnTo>
                    <a:lnTo>
                      <a:pt x="120" y="0"/>
                    </a:lnTo>
                    <a:lnTo>
                      <a:pt x="73" y="3"/>
                    </a:lnTo>
                    <a:lnTo>
                      <a:pt x="27" y="0"/>
                    </a:lnTo>
                    <a:lnTo>
                      <a:pt x="0" y="67"/>
                    </a:lnTo>
                    <a:lnTo>
                      <a:pt x="20" y="73"/>
                    </a:lnTo>
                    <a:lnTo>
                      <a:pt x="40" y="21"/>
                    </a:lnTo>
                    <a:lnTo>
                      <a:pt x="40" y="86"/>
                    </a:lnTo>
                    <a:lnTo>
                      <a:pt x="14" y="196"/>
                    </a:lnTo>
                    <a:lnTo>
                      <a:pt x="40" y="196"/>
                    </a:lnTo>
                    <a:lnTo>
                      <a:pt x="73" y="101"/>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44" name="Freeform 117"/>
              <p:cNvSpPr>
                <a:spLocks/>
              </p:cNvSpPr>
              <p:nvPr/>
            </p:nvSpPr>
            <p:spPr bwMode="auto">
              <a:xfrm>
                <a:off x="4624" y="2648"/>
                <a:ext cx="143" cy="196"/>
              </a:xfrm>
              <a:custGeom>
                <a:avLst/>
                <a:gdLst>
                  <a:gd name="T0" fmla="*/ 73 w 143"/>
                  <a:gd name="T1" fmla="*/ 101 h 196"/>
                  <a:gd name="T2" fmla="*/ 107 w 143"/>
                  <a:gd name="T3" fmla="*/ 196 h 196"/>
                  <a:gd name="T4" fmla="*/ 133 w 143"/>
                  <a:gd name="T5" fmla="*/ 196 h 196"/>
                  <a:gd name="T6" fmla="*/ 107 w 143"/>
                  <a:gd name="T7" fmla="*/ 86 h 196"/>
                  <a:gd name="T8" fmla="*/ 107 w 143"/>
                  <a:gd name="T9" fmla="*/ 21 h 196"/>
                  <a:gd name="T10" fmla="*/ 126 w 143"/>
                  <a:gd name="T11" fmla="*/ 73 h 196"/>
                  <a:gd name="T12" fmla="*/ 143 w 143"/>
                  <a:gd name="T13" fmla="*/ 64 h 196"/>
                  <a:gd name="T14" fmla="*/ 120 w 143"/>
                  <a:gd name="T15" fmla="*/ 0 h 196"/>
                  <a:gd name="T16" fmla="*/ 73 w 143"/>
                  <a:gd name="T17" fmla="*/ 3 h 196"/>
                  <a:gd name="T18" fmla="*/ 27 w 143"/>
                  <a:gd name="T19" fmla="*/ 0 h 196"/>
                  <a:gd name="T20" fmla="*/ 0 w 143"/>
                  <a:gd name="T21" fmla="*/ 67 h 196"/>
                  <a:gd name="T22" fmla="*/ 20 w 143"/>
                  <a:gd name="T23" fmla="*/ 73 h 196"/>
                  <a:gd name="T24" fmla="*/ 40 w 143"/>
                  <a:gd name="T25" fmla="*/ 21 h 196"/>
                  <a:gd name="T26" fmla="*/ 40 w 143"/>
                  <a:gd name="T27" fmla="*/ 86 h 196"/>
                  <a:gd name="T28" fmla="*/ 14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7" y="196"/>
                    </a:lnTo>
                    <a:lnTo>
                      <a:pt x="133" y="196"/>
                    </a:lnTo>
                    <a:lnTo>
                      <a:pt x="107" y="86"/>
                    </a:lnTo>
                    <a:lnTo>
                      <a:pt x="107" y="21"/>
                    </a:lnTo>
                    <a:lnTo>
                      <a:pt x="126" y="73"/>
                    </a:lnTo>
                    <a:lnTo>
                      <a:pt x="143" y="64"/>
                    </a:lnTo>
                    <a:lnTo>
                      <a:pt x="120" y="0"/>
                    </a:lnTo>
                    <a:lnTo>
                      <a:pt x="73" y="3"/>
                    </a:lnTo>
                    <a:lnTo>
                      <a:pt x="27" y="0"/>
                    </a:lnTo>
                    <a:lnTo>
                      <a:pt x="0" y="67"/>
                    </a:lnTo>
                    <a:lnTo>
                      <a:pt x="20" y="73"/>
                    </a:lnTo>
                    <a:lnTo>
                      <a:pt x="40" y="21"/>
                    </a:lnTo>
                    <a:lnTo>
                      <a:pt x="40" y="86"/>
                    </a:lnTo>
                    <a:lnTo>
                      <a:pt x="14" y="196"/>
                    </a:lnTo>
                    <a:lnTo>
                      <a:pt x="40"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5" name="Rectangle 118"/>
              <p:cNvSpPr>
                <a:spLocks noChangeArrowheads="1"/>
              </p:cNvSpPr>
              <p:nvPr/>
            </p:nvSpPr>
            <p:spPr bwMode="auto">
              <a:xfrm>
                <a:off x="4639" y="2870"/>
                <a:ext cx="1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Dev</a:t>
                </a:r>
                <a:endParaRPr lang="en-US">
                  <a:cs typeface="ＭＳ Ｐゴシック" charset="0"/>
                </a:endParaRPr>
              </a:p>
            </p:txBody>
          </p:sp>
          <p:sp>
            <p:nvSpPr>
              <p:cNvPr id="34946" name="Freeform 119"/>
              <p:cNvSpPr>
                <a:spLocks/>
              </p:cNvSpPr>
              <p:nvPr/>
            </p:nvSpPr>
            <p:spPr bwMode="auto">
              <a:xfrm>
                <a:off x="3825" y="3215"/>
                <a:ext cx="58" cy="49"/>
              </a:xfrm>
              <a:custGeom>
                <a:avLst/>
                <a:gdLst>
                  <a:gd name="T0" fmla="*/ 8 w 159"/>
                  <a:gd name="T1" fmla="*/ 3 h 155"/>
                  <a:gd name="T2" fmla="*/ 4 w 159"/>
                  <a:gd name="T3" fmla="*/ 0 h 155"/>
                  <a:gd name="T4" fmla="*/ 0 w 159"/>
                  <a:gd name="T5" fmla="*/ 3 h 155"/>
                  <a:gd name="T6" fmla="*/ 0 w 159"/>
                  <a:gd name="T7" fmla="*/ 3 h 155"/>
                  <a:gd name="T8" fmla="*/ 4 w 159"/>
                  <a:gd name="T9" fmla="*/ 5 h 155"/>
                  <a:gd name="T10" fmla="*/ 8 w 159"/>
                  <a:gd name="T11" fmla="*/ 3 h 155"/>
                  <a:gd name="T12" fmla="*/ 0 60000 65536"/>
                  <a:gd name="T13" fmla="*/ 0 60000 65536"/>
                  <a:gd name="T14" fmla="*/ 0 60000 65536"/>
                  <a:gd name="T15" fmla="*/ 0 60000 65536"/>
                  <a:gd name="T16" fmla="*/ 0 60000 65536"/>
                  <a:gd name="T17" fmla="*/ 0 60000 65536"/>
                  <a:gd name="T18" fmla="*/ 0 w 159"/>
                  <a:gd name="T19" fmla="*/ 0 h 155"/>
                  <a:gd name="T20" fmla="*/ 159 w 159"/>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59" h="155">
                    <a:moveTo>
                      <a:pt x="159" y="78"/>
                    </a:moveTo>
                    <a:cubicBezTo>
                      <a:pt x="159" y="35"/>
                      <a:pt x="123" y="0"/>
                      <a:pt x="79" y="0"/>
                    </a:cubicBezTo>
                    <a:cubicBezTo>
                      <a:pt x="36" y="0"/>
                      <a:pt x="0" y="35"/>
                      <a:pt x="0" y="78"/>
                    </a:cubicBezTo>
                    <a:cubicBezTo>
                      <a:pt x="0" y="78"/>
                      <a:pt x="0" y="78"/>
                      <a:pt x="0" y="78"/>
                    </a:cubicBezTo>
                    <a:cubicBezTo>
                      <a:pt x="0" y="120"/>
                      <a:pt x="36" y="155"/>
                      <a:pt x="79" y="155"/>
                    </a:cubicBezTo>
                    <a:cubicBezTo>
                      <a:pt x="123" y="155"/>
                      <a:pt x="159" y="120"/>
                      <a:pt x="159" y="78"/>
                    </a:cubicBezTo>
                  </a:path>
                </a:pathLst>
              </a:custGeom>
              <a:solidFill>
                <a:srgbClr val="CC99FF"/>
              </a:solidFill>
              <a:ln w="0">
                <a:solidFill>
                  <a:srgbClr val="000000"/>
                </a:solidFill>
                <a:prstDash val="solid"/>
                <a:round/>
                <a:headEnd/>
                <a:tailEnd/>
              </a:ln>
            </p:spPr>
            <p:txBody>
              <a:bodyPr/>
              <a:lstStyle/>
              <a:p>
                <a:endParaRPr lang="en-US"/>
              </a:p>
            </p:txBody>
          </p:sp>
          <p:sp>
            <p:nvSpPr>
              <p:cNvPr id="34947" name="Freeform 120"/>
              <p:cNvSpPr>
                <a:spLocks/>
              </p:cNvSpPr>
              <p:nvPr/>
            </p:nvSpPr>
            <p:spPr bwMode="auto">
              <a:xfrm>
                <a:off x="3825" y="3215"/>
                <a:ext cx="58" cy="49"/>
              </a:xfrm>
              <a:custGeom>
                <a:avLst/>
                <a:gdLst>
                  <a:gd name="T0" fmla="*/ 58 w 58"/>
                  <a:gd name="T1" fmla="*/ 25 h 49"/>
                  <a:gd name="T2" fmla="*/ 29 w 58"/>
                  <a:gd name="T3" fmla="*/ 0 h 49"/>
                  <a:gd name="T4" fmla="*/ 0 w 58"/>
                  <a:gd name="T5" fmla="*/ 25 h 49"/>
                  <a:gd name="T6" fmla="*/ 0 w 58"/>
                  <a:gd name="T7" fmla="*/ 25 h 49"/>
                  <a:gd name="T8" fmla="*/ 29 w 58"/>
                  <a:gd name="T9" fmla="*/ 49 h 49"/>
                  <a:gd name="T10" fmla="*/ 58 w 58"/>
                  <a:gd name="T11" fmla="*/ 25 h 49"/>
                  <a:gd name="T12" fmla="*/ 0 60000 65536"/>
                  <a:gd name="T13" fmla="*/ 0 60000 65536"/>
                  <a:gd name="T14" fmla="*/ 0 60000 65536"/>
                  <a:gd name="T15" fmla="*/ 0 60000 65536"/>
                  <a:gd name="T16" fmla="*/ 0 60000 65536"/>
                  <a:gd name="T17" fmla="*/ 0 60000 65536"/>
                  <a:gd name="T18" fmla="*/ 0 w 58"/>
                  <a:gd name="T19" fmla="*/ 0 h 49"/>
                  <a:gd name="T20" fmla="*/ 58 w 58"/>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8" h="49">
                    <a:moveTo>
                      <a:pt x="58" y="25"/>
                    </a:moveTo>
                    <a:cubicBezTo>
                      <a:pt x="58" y="12"/>
                      <a:pt x="45" y="0"/>
                      <a:pt x="29" y="0"/>
                    </a:cubicBezTo>
                    <a:cubicBezTo>
                      <a:pt x="13" y="0"/>
                      <a:pt x="0" y="12"/>
                      <a:pt x="0" y="25"/>
                    </a:cubicBezTo>
                    <a:cubicBezTo>
                      <a:pt x="0" y="25"/>
                      <a:pt x="0" y="25"/>
                      <a:pt x="0" y="25"/>
                    </a:cubicBezTo>
                    <a:cubicBezTo>
                      <a:pt x="0" y="38"/>
                      <a:pt x="13" y="49"/>
                      <a:pt x="29" y="49"/>
                    </a:cubicBezTo>
                    <a:cubicBezTo>
                      <a:pt x="45" y="49"/>
                      <a:pt x="58" y="38"/>
                      <a:pt x="58" y="25"/>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8" name="Freeform 121"/>
              <p:cNvSpPr>
                <a:spLocks/>
              </p:cNvSpPr>
              <p:nvPr/>
            </p:nvSpPr>
            <p:spPr bwMode="auto">
              <a:xfrm>
                <a:off x="3783" y="3264"/>
                <a:ext cx="142" cy="196"/>
              </a:xfrm>
              <a:custGeom>
                <a:avLst/>
                <a:gdLst>
                  <a:gd name="T0" fmla="*/ 73 w 142"/>
                  <a:gd name="T1" fmla="*/ 101 h 196"/>
                  <a:gd name="T2" fmla="*/ 106 w 142"/>
                  <a:gd name="T3" fmla="*/ 196 h 196"/>
                  <a:gd name="T4" fmla="*/ 132 w 142"/>
                  <a:gd name="T5" fmla="*/ 196 h 196"/>
                  <a:gd name="T6" fmla="*/ 106 w 142"/>
                  <a:gd name="T7" fmla="*/ 86 h 196"/>
                  <a:gd name="T8" fmla="*/ 106 w 142"/>
                  <a:gd name="T9" fmla="*/ 22 h 196"/>
                  <a:gd name="T10" fmla="*/ 126 w 142"/>
                  <a:gd name="T11" fmla="*/ 74 h 196"/>
                  <a:gd name="T12" fmla="*/ 142 w 142"/>
                  <a:gd name="T13" fmla="*/ 65 h 196"/>
                  <a:gd name="T14" fmla="*/ 119 w 142"/>
                  <a:gd name="T15" fmla="*/ 0 h 196"/>
                  <a:gd name="T16" fmla="*/ 73 w 142"/>
                  <a:gd name="T17" fmla="*/ 4 h 196"/>
                  <a:gd name="T18" fmla="*/ 26 w 142"/>
                  <a:gd name="T19" fmla="*/ 0 h 196"/>
                  <a:gd name="T20" fmla="*/ 0 w 142"/>
                  <a:gd name="T21" fmla="*/ 68 h 196"/>
                  <a:gd name="T22" fmla="*/ 20 w 142"/>
                  <a:gd name="T23" fmla="*/ 74 h 196"/>
                  <a:gd name="T24" fmla="*/ 39 w 142"/>
                  <a:gd name="T25" fmla="*/ 22 h 196"/>
                  <a:gd name="T26" fmla="*/ 39 w 142"/>
                  <a:gd name="T27" fmla="*/ 86 h 196"/>
                  <a:gd name="T28" fmla="*/ 13 w 142"/>
                  <a:gd name="T29" fmla="*/ 196 h 196"/>
                  <a:gd name="T30" fmla="*/ 39 w 142"/>
                  <a:gd name="T31" fmla="*/ 196 h 196"/>
                  <a:gd name="T32" fmla="*/ 73 w 142"/>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96"/>
                  <a:gd name="T53" fmla="*/ 142 w 142"/>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96">
                    <a:moveTo>
                      <a:pt x="73" y="101"/>
                    </a:moveTo>
                    <a:lnTo>
                      <a:pt x="106" y="196"/>
                    </a:lnTo>
                    <a:lnTo>
                      <a:pt x="132" y="196"/>
                    </a:lnTo>
                    <a:lnTo>
                      <a:pt x="106" y="86"/>
                    </a:lnTo>
                    <a:lnTo>
                      <a:pt x="106" y="22"/>
                    </a:lnTo>
                    <a:lnTo>
                      <a:pt x="126" y="74"/>
                    </a:lnTo>
                    <a:lnTo>
                      <a:pt x="142" y="65"/>
                    </a:lnTo>
                    <a:lnTo>
                      <a:pt x="119" y="0"/>
                    </a:lnTo>
                    <a:lnTo>
                      <a:pt x="73" y="4"/>
                    </a:lnTo>
                    <a:lnTo>
                      <a:pt x="26" y="0"/>
                    </a:lnTo>
                    <a:lnTo>
                      <a:pt x="0" y="68"/>
                    </a:lnTo>
                    <a:lnTo>
                      <a:pt x="20" y="74"/>
                    </a:lnTo>
                    <a:lnTo>
                      <a:pt x="39" y="22"/>
                    </a:lnTo>
                    <a:lnTo>
                      <a:pt x="39" y="86"/>
                    </a:lnTo>
                    <a:lnTo>
                      <a:pt x="13" y="196"/>
                    </a:lnTo>
                    <a:lnTo>
                      <a:pt x="39" y="196"/>
                    </a:lnTo>
                    <a:lnTo>
                      <a:pt x="73" y="101"/>
                    </a:lnTo>
                    <a:close/>
                  </a:path>
                </a:pathLst>
              </a:cu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49" name="Freeform 122"/>
              <p:cNvSpPr>
                <a:spLocks/>
              </p:cNvSpPr>
              <p:nvPr/>
            </p:nvSpPr>
            <p:spPr bwMode="auto">
              <a:xfrm>
                <a:off x="3783" y="3264"/>
                <a:ext cx="142" cy="196"/>
              </a:xfrm>
              <a:custGeom>
                <a:avLst/>
                <a:gdLst>
                  <a:gd name="T0" fmla="*/ 73 w 142"/>
                  <a:gd name="T1" fmla="*/ 101 h 196"/>
                  <a:gd name="T2" fmla="*/ 106 w 142"/>
                  <a:gd name="T3" fmla="*/ 196 h 196"/>
                  <a:gd name="T4" fmla="*/ 132 w 142"/>
                  <a:gd name="T5" fmla="*/ 196 h 196"/>
                  <a:gd name="T6" fmla="*/ 106 w 142"/>
                  <a:gd name="T7" fmla="*/ 86 h 196"/>
                  <a:gd name="T8" fmla="*/ 106 w 142"/>
                  <a:gd name="T9" fmla="*/ 22 h 196"/>
                  <a:gd name="T10" fmla="*/ 126 w 142"/>
                  <a:gd name="T11" fmla="*/ 74 h 196"/>
                  <a:gd name="T12" fmla="*/ 142 w 142"/>
                  <a:gd name="T13" fmla="*/ 65 h 196"/>
                  <a:gd name="T14" fmla="*/ 119 w 142"/>
                  <a:gd name="T15" fmla="*/ 0 h 196"/>
                  <a:gd name="T16" fmla="*/ 73 w 142"/>
                  <a:gd name="T17" fmla="*/ 4 h 196"/>
                  <a:gd name="T18" fmla="*/ 26 w 142"/>
                  <a:gd name="T19" fmla="*/ 0 h 196"/>
                  <a:gd name="T20" fmla="*/ 0 w 142"/>
                  <a:gd name="T21" fmla="*/ 68 h 196"/>
                  <a:gd name="T22" fmla="*/ 20 w 142"/>
                  <a:gd name="T23" fmla="*/ 74 h 196"/>
                  <a:gd name="T24" fmla="*/ 39 w 142"/>
                  <a:gd name="T25" fmla="*/ 22 h 196"/>
                  <a:gd name="T26" fmla="*/ 39 w 142"/>
                  <a:gd name="T27" fmla="*/ 86 h 196"/>
                  <a:gd name="T28" fmla="*/ 13 w 142"/>
                  <a:gd name="T29" fmla="*/ 196 h 196"/>
                  <a:gd name="T30" fmla="*/ 39 w 142"/>
                  <a:gd name="T31" fmla="*/ 196 h 196"/>
                  <a:gd name="T32" fmla="*/ 73 w 142"/>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96"/>
                  <a:gd name="T53" fmla="*/ 142 w 142"/>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96">
                    <a:moveTo>
                      <a:pt x="73" y="101"/>
                    </a:moveTo>
                    <a:lnTo>
                      <a:pt x="106" y="196"/>
                    </a:lnTo>
                    <a:lnTo>
                      <a:pt x="132" y="196"/>
                    </a:lnTo>
                    <a:lnTo>
                      <a:pt x="106" y="86"/>
                    </a:lnTo>
                    <a:lnTo>
                      <a:pt x="106" y="22"/>
                    </a:lnTo>
                    <a:lnTo>
                      <a:pt x="126" y="74"/>
                    </a:lnTo>
                    <a:lnTo>
                      <a:pt x="142" y="65"/>
                    </a:lnTo>
                    <a:lnTo>
                      <a:pt x="119" y="0"/>
                    </a:lnTo>
                    <a:lnTo>
                      <a:pt x="73" y="4"/>
                    </a:lnTo>
                    <a:lnTo>
                      <a:pt x="26" y="0"/>
                    </a:lnTo>
                    <a:lnTo>
                      <a:pt x="0" y="68"/>
                    </a:lnTo>
                    <a:lnTo>
                      <a:pt x="20" y="74"/>
                    </a:lnTo>
                    <a:lnTo>
                      <a:pt x="39" y="22"/>
                    </a:lnTo>
                    <a:lnTo>
                      <a:pt x="39" y="86"/>
                    </a:lnTo>
                    <a:lnTo>
                      <a:pt x="13" y="196"/>
                    </a:lnTo>
                    <a:lnTo>
                      <a:pt x="39"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0" name="Rectangle 123"/>
              <p:cNvSpPr>
                <a:spLocks noChangeArrowheads="1"/>
              </p:cNvSpPr>
              <p:nvPr/>
            </p:nvSpPr>
            <p:spPr bwMode="auto">
              <a:xfrm>
                <a:off x="3766" y="3488"/>
                <a:ext cx="20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Tester</a:t>
                </a:r>
                <a:endParaRPr lang="en-US">
                  <a:cs typeface="ＭＳ Ｐゴシック" charset="0"/>
                </a:endParaRPr>
              </a:p>
            </p:txBody>
          </p:sp>
          <p:sp>
            <p:nvSpPr>
              <p:cNvPr id="34951" name="Freeform 124"/>
              <p:cNvSpPr>
                <a:spLocks/>
              </p:cNvSpPr>
              <p:nvPr/>
            </p:nvSpPr>
            <p:spPr bwMode="auto">
              <a:xfrm>
                <a:off x="4006" y="3215"/>
                <a:ext cx="57" cy="49"/>
              </a:xfrm>
              <a:custGeom>
                <a:avLst/>
                <a:gdLst>
                  <a:gd name="T0" fmla="*/ 7 w 159"/>
                  <a:gd name="T1" fmla="*/ 3 h 155"/>
                  <a:gd name="T2" fmla="*/ 4 w 159"/>
                  <a:gd name="T3" fmla="*/ 0 h 155"/>
                  <a:gd name="T4" fmla="*/ 0 w 159"/>
                  <a:gd name="T5" fmla="*/ 3 h 155"/>
                  <a:gd name="T6" fmla="*/ 0 w 159"/>
                  <a:gd name="T7" fmla="*/ 3 h 155"/>
                  <a:gd name="T8" fmla="*/ 4 w 159"/>
                  <a:gd name="T9" fmla="*/ 5 h 155"/>
                  <a:gd name="T10" fmla="*/ 7 w 159"/>
                  <a:gd name="T11" fmla="*/ 3 h 155"/>
                  <a:gd name="T12" fmla="*/ 0 60000 65536"/>
                  <a:gd name="T13" fmla="*/ 0 60000 65536"/>
                  <a:gd name="T14" fmla="*/ 0 60000 65536"/>
                  <a:gd name="T15" fmla="*/ 0 60000 65536"/>
                  <a:gd name="T16" fmla="*/ 0 60000 65536"/>
                  <a:gd name="T17" fmla="*/ 0 60000 65536"/>
                  <a:gd name="T18" fmla="*/ 0 w 159"/>
                  <a:gd name="T19" fmla="*/ 0 h 155"/>
                  <a:gd name="T20" fmla="*/ 159 w 159"/>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59" h="155">
                    <a:moveTo>
                      <a:pt x="159" y="78"/>
                    </a:moveTo>
                    <a:cubicBezTo>
                      <a:pt x="159" y="35"/>
                      <a:pt x="123" y="0"/>
                      <a:pt x="79" y="0"/>
                    </a:cubicBezTo>
                    <a:cubicBezTo>
                      <a:pt x="36" y="0"/>
                      <a:pt x="0" y="35"/>
                      <a:pt x="0" y="78"/>
                    </a:cubicBezTo>
                    <a:cubicBezTo>
                      <a:pt x="0" y="78"/>
                      <a:pt x="0" y="78"/>
                      <a:pt x="0" y="78"/>
                    </a:cubicBezTo>
                    <a:cubicBezTo>
                      <a:pt x="0" y="120"/>
                      <a:pt x="36" y="155"/>
                      <a:pt x="79" y="155"/>
                    </a:cubicBezTo>
                    <a:cubicBezTo>
                      <a:pt x="123" y="155"/>
                      <a:pt x="159" y="120"/>
                      <a:pt x="159" y="78"/>
                    </a:cubicBezTo>
                  </a:path>
                </a:pathLst>
              </a:custGeom>
              <a:solidFill>
                <a:srgbClr val="99CC00"/>
              </a:solidFill>
              <a:ln w="0">
                <a:solidFill>
                  <a:srgbClr val="000000"/>
                </a:solidFill>
                <a:prstDash val="solid"/>
                <a:round/>
                <a:headEnd/>
                <a:tailEnd/>
              </a:ln>
            </p:spPr>
            <p:txBody>
              <a:bodyPr/>
              <a:lstStyle/>
              <a:p>
                <a:endParaRPr lang="en-US"/>
              </a:p>
            </p:txBody>
          </p:sp>
          <p:sp>
            <p:nvSpPr>
              <p:cNvPr id="34952" name="Freeform 125"/>
              <p:cNvSpPr>
                <a:spLocks/>
              </p:cNvSpPr>
              <p:nvPr/>
            </p:nvSpPr>
            <p:spPr bwMode="auto">
              <a:xfrm>
                <a:off x="4006" y="3215"/>
                <a:ext cx="57" cy="49"/>
              </a:xfrm>
              <a:custGeom>
                <a:avLst/>
                <a:gdLst>
                  <a:gd name="T0" fmla="*/ 57 w 57"/>
                  <a:gd name="T1" fmla="*/ 25 h 49"/>
                  <a:gd name="T2" fmla="*/ 28 w 57"/>
                  <a:gd name="T3" fmla="*/ 0 h 49"/>
                  <a:gd name="T4" fmla="*/ 0 w 57"/>
                  <a:gd name="T5" fmla="*/ 25 h 49"/>
                  <a:gd name="T6" fmla="*/ 0 w 57"/>
                  <a:gd name="T7" fmla="*/ 25 h 49"/>
                  <a:gd name="T8" fmla="*/ 28 w 57"/>
                  <a:gd name="T9" fmla="*/ 49 h 49"/>
                  <a:gd name="T10" fmla="*/ 57 w 57"/>
                  <a:gd name="T11" fmla="*/ 25 h 49"/>
                  <a:gd name="T12" fmla="*/ 0 60000 65536"/>
                  <a:gd name="T13" fmla="*/ 0 60000 65536"/>
                  <a:gd name="T14" fmla="*/ 0 60000 65536"/>
                  <a:gd name="T15" fmla="*/ 0 60000 65536"/>
                  <a:gd name="T16" fmla="*/ 0 60000 65536"/>
                  <a:gd name="T17" fmla="*/ 0 60000 65536"/>
                  <a:gd name="T18" fmla="*/ 0 w 57"/>
                  <a:gd name="T19" fmla="*/ 0 h 49"/>
                  <a:gd name="T20" fmla="*/ 57 w 5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7" h="49">
                    <a:moveTo>
                      <a:pt x="57" y="25"/>
                    </a:moveTo>
                    <a:cubicBezTo>
                      <a:pt x="57" y="12"/>
                      <a:pt x="44" y="0"/>
                      <a:pt x="28" y="0"/>
                    </a:cubicBezTo>
                    <a:cubicBezTo>
                      <a:pt x="13" y="0"/>
                      <a:pt x="0" y="12"/>
                      <a:pt x="0" y="25"/>
                    </a:cubicBezTo>
                    <a:cubicBezTo>
                      <a:pt x="0" y="25"/>
                      <a:pt x="0" y="25"/>
                      <a:pt x="0" y="25"/>
                    </a:cubicBezTo>
                    <a:cubicBezTo>
                      <a:pt x="0" y="38"/>
                      <a:pt x="13" y="49"/>
                      <a:pt x="28" y="49"/>
                    </a:cubicBezTo>
                    <a:cubicBezTo>
                      <a:pt x="44" y="49"/>
                      <a:pt x="57" y="38"/>
                      <a:pt x="57" y="25"/>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3" name="Freeform 126"/>
              <p:cNvSpPr>
                <a:spLocks/>
              </p:cNvSpPr>
              <p:nvPr/>
            </p:nvSpPr>
            <p:spPr bwMode="auto">
              <a:xfrm>
                <a:off x="3963" y="3264"/>
                <a:ext cx="143" cy="196"/>
              </a:xfrm>
              <a:custGeom>
                <a:avLst/>
                <a:gdLst>
                  <a:gd name="T0" fmla="*/ 73 w 143"/>
                  <a:gd name="T1" fmla="*/ 101 h 196"/>
                  <a:gd name="T2" fmla="*/ 107 w 143"/>
                  <a:gd name="T3" fmla="*/ 196 h 196"/>
                  <a:gd name="T4" fmla="*/ 133 w 143"/>
                  <a:gd name="T5" fmla="*/ 196 h 196"/>
                  <a:gd name="T6" fmla="*/ 107 w 143"/>
                  <a:gd name="T7" fmla="*/ 86 h 196"/>
                  <a:gd name="T8" fmla="*/ 107 w 143"/>
                  <a:gd name="T9" fmla="*/ 22 h 196"/>
                  <a:gd name="T10" fmla="*/ 126 w 143"/>
                  <a:gd name="T11" fmla="*/ 74 h 196"/>
                  <a:gd name="T12" fmla="*/ 143 w 143"/>
                  <a:gd name="T13" fmla="*/ 65 h 196"/>
                  <a:gd name="T14" fmla="*/ 120 w 143"/>
                  <a:gd name="T15" fmla="*/ 0 h 196"/>
                  <a:gd name="T16" fmla="*/ 73 w 143"/>
                  <a:gd name="T17" fmla="*/ 4 h 196"/>
                  <a:gd name="T18" fmla="*/ 27 w 143"/>
                  <a:gd name="T19" fmla="*/ 0 h 196"/>
                  <a:gd name="T20" fmla="*/ 0 w 143"/>
                  <a:gd name="T21" fmla="*/ 68 h 196"/>
                  <a:gd name="T22" fmla="*/ 20 w 143"/>
                  <a:gd name="T23" fmla="*/ 74 h 196"/>
                  <a:gd name="T24" fmla="*/ 40 w 143"/>
                  <a:gd name="T25" fmla="*/ 22 h 196"/>
                  <a:gd name="T26" fmla="*/ 40 w 143"/>
                  <a:gd name="T27" fmla="*/ 86 h 196"/>
                  <a:gd name="T28" fmla="*/ 14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7" y="196"/>
                    </a:lnTo>
                    <a:lnTo>
                      <a:pt x="133" y="196"/>
                    </a:lnTo>
                    <a:lnTo>
                      <a:pt x="107" y="86"/>
                    </a:lnTo>
                    <a:lnTo>
                      <a:pt x="107" y="22"/>
                    </a:lnTo>
                    <a:lnTo>
                      <a:pt x="126" y="74"/>
                    </a:lnTo>
                    <a:lnTo>
                      <a:pt x="143" y="65"/>
                    </a:lnTo>
                    <a:lnTo>
                      <a:pt x="120" y="0"/>
                    </a:lnTo>
                    <a:lnTo>
                      <a:pt x="73" y="4"/>
                    </a:lnTo>
                    <a:lnTo>
                      <a:pt x="27" y="0"/>
                    </a:lnTo>
                    <a:lnTo>
                      <a:pt x="0" y="68"/>
                    </a:lnTo>
                    <a:lnTo>
                      <a:pt x="20" y="74"/>
                    </a:lnTo>
                    <a:lnTo>
                      <a:pt x="40" y="22"/>
                    </a:lnTo>
                    <a:lnTo>
                      <a:pt x="40" y="86"/>
                    </a:lnTo>
                    <a:lnTo>
                      <a:pt x="14" y="196"/>
                    </a:lnTo>
                    <a:lnTo>
                      <a:pt x="40" y="196"/>
                    </a:lnTo>
                    <a:lnTo>
                      <a:pt x="73" y="101"/>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54" name="Freeform 127"/>
              <p:cNvSpPr>
                <a:spLocks/>
              </p:cNvSpPr>
              <p:nvPr/>
            </p:nvSpPr>
            <p:spPr bwMode="auto">
              <a:xfrm>
                <a:off x="3963" y="3264"/>
                <a:ext cx="143" cy="196"/>
              </a:xfrm>
              <a:custGeom>
                <a:avLst/>
                <a:gdLst>
                  <a:gd name="T0" fmla="*/ 73 w 143"/>
                  <a:gd name="T1" fmla="*/ 101 h 196"/>
                  <a:gd name="T2" fmla="*/ 107 w 143"/>
                  <a:gd name="T3" fmla="*/ 196 h 196"/>
                  <a:gd name="T4" fmla="*/ 133 w 143"/>
                  <a:gd name="T5" fmla="*/ 196 h 196"/>
                  <a:gd name="T6" fmla="*/ 107 w 143"/>
                  <a:gd name="T7" fmla="*/ 86 h 196"/>
                  <a:gd name="T8" fmla="*/ 107 w 143"/>
                  <a:gd name="T9" fmla="*/ 22 h 196"/>
                  <a:gd name="T10" fmla="*/ 126 w 143"/>
                  <a:gd name="T11" fmla="*/ 74 h 196"/>
                  <a:gd name="T12" fmla="*/ 143 w 143"/>
                  <a:gd name="T13" fmla="*/ 65 h 196"/>
                  <a:gd name="T14" fmla="*/ 120 w 143"/>
                  <a:gd name="T15" fmla="*/ 0 h 196"/>
                  <a:gd name="T16" fmla="*/ 73 w 143"/>
                  <a:gd name="T17" fmla="*/ 4 h 196"/>
                  <a:gd name="T18" fmla="*/ 27 w 143"/>
                  <a:gd name="T19" fmla="*/ 0 h 196"/>
                  <a:gd name="T20" fmla="*/ 0 w 143"/>
                  <a:gd name="T21" fmla="*/ 68 h 196"/>
                  <a:gd name="T22" fmla="*/ 20 w 143"/>
                  <a:gd name="T23" fmla="*/ 74 h 196"/>
                  <a:gd name="T24" fmla="*/ 40 w 143"/>
                  <a:gd name="T25" fmla="*/ 22 h 196"/>
                  <a:gd name="T26" fmla="*/ 40 w 143"/>
                  <a:gd name="T27" fmla="*/ 86 h 196"/>
                  <a:gd name="T28" fmla="*/ 14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7" y="196"/>
                    </a:lnTo>
                    <a:lnTo>
                      <a:pt x="133" y="196"/>
                    </a:lnTo>
                    <a:lnTo>
                      <a:pt x="107" y="86"/>
                    </a:lnTo>
                    <a:lnTo>
                      <a:pt x="107" y="22"/>
                    </a:lnTo>
                    <a:lnTo>
                      <a:pt x="126" y="74"/>
                    </a:lnTo>
                    <a:lnTo>
                      <a:pt x="143" y="65"/>
                    </a:lnTo>
                    <a:lnTo>
                      <a:pt x="120" y="0"/>
                    </a:lnTo>
                    <a:lnTo>
                      <a:pt x="73" y="4"/>
                    </a:lnTo>
                    <a:lnTo>
                      <a:pt x="27" y="0"/>
                    </a:lnTo>
                    <a:lnTo>
                      <a:pt x="0" y="68"/>
                    </a:lnTo>
                    <a:lnTo>
                      <a:pt x="20" y="74"/>
                    </a:lnTo>
                    <a:lnTo>
                      <a:pt x="40" y="22"/>
                    </a:lnTo>
                    <a:lnTo>
                      <a:pt x="40" y="86"/>
                    </a:lnTo>
                    <a:lnTo>
                      <a:pt x="14" y="196"/>
                    </a:lnTo>
                    <a:lnTo>
                      <a:pt x="40"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5" name="Rectangle 128"/>
              <p:cNvSpPr>
                <a:spLocks noChangeArrowheads="1"/>
              </p:cNvSpPr>
              <p:nvPr/>
            </p:nvSpPr>
            <p:spPr bwMode="auto">
              <a:xfrm>
                <a:off x="3991" y="3488"/>
                <a:ext cx="116"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BA</a:t>
                </a:r>
                <a:endParaRPr lang="en-US">
                  <a:cs typeface="ＭＳ Ｐゴシック" charset="0"/>
                </a:endParaRPr>
              </a:p>
            </p:txBody>
          </p:sp>
          <p:sp>
            <p:nvSpPr>
              <p:cNvPr id="34956" name="Freeform 129"/>
              <p:cNvSpPr>
                <a:spLocks/>
              </p:cNvSpPr>
              <p:nvPr/>
            </p:nvSpPr>
            <p:spPr bwMode="auto">
              <a:xfrm>
                <a:off x="3640" y="3215"/>
                <a:ext cx="58" cy="49"/>
              </a:xfrm>
              <a:custGeom>
                <a:avLst/>
                <a:gdLst>
                  <a:gd name="T0" fmla="*/ 8 w 159"/>
                  <a:gd name="T1" fmla="*/ 3 h 155"/>
                  <a:gd name="T2" fmla="*/ 4 w 159"/>
                  <a:gd name="T3" fmla="*/ 0 h 155"/>
                  <a:gd name="T4" fmla="*/ 0 w 159"/>
                  <a:gd name="T5" fmla="*/ 3 h 155"/>
                  <a:gd name="T6" fmla="*/ 0 w 159"/>
                  <a:gd name="T7" fmla="*/ 3 h 155"/>
                  <a:gd name="T8" fmla="*/ 4 w 159"/>
                  <a:gd name="T9" fmla="*/ 5 h 155"/>
                  <a:gd name="T10" fmla="*/ 8 w 159"/>
                  <a:gd name="T11" fmla="*/ 3 h 155"/>
                  <a:gd name="T12" fmla="*/ 0 60000 65536"/>
                  <a:gd name="T13" fmla="*/ 0 60000 65536"/>
                  <a:gd name="T14" fmla="*/ 0 60000 65536"/>
                  <a:gd name="T15" fmla="*/ 0 60000 65536"/>
                  <a:gd name="T16" fmla="*/ 0 60000 65536"/>
                  <a:gd name="T17" fmla="*/ 0 60000 65536"/>
                  <a:gd name="T18" fmla="*/ 0 w 159"/>
                  <a:gd name="T19" fmla="*/ 0 h 155"/>
                  <a:gd name="T20" fmla="*/ 159 w 159"/>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59" h="155">
                    <a:moveTo>
                      <a:pt x="159" y="78"/>
                    </a:moveTo>
                    <a:cubicBezTo>
                      <a:pt x="159" y="35"/>
                      <a:pt x="123" y="0"/>
                      <a:pt x="79" y="0"/>
                    </a:cubicBezTo>
                    <a:cubicBezTo>
                      <a:pt x="36" y="0"/>
                      <a:pt x="0" y="35"/>
                      <a:pt x="0" y="78"/>
                    </a:cubicBezTo>
                    <a:cubicBezTo>
                      <a:pt x="0" y="78"/>
                      <a:pt x="0" y="78"/>
                      <a:pt x="0" y="78"/>
                    </a:cubicBezTo>
                    <a:cubicBezTo>
                      <a:pt x="0" y="120"/>
                      <a:pt x="36" y="155"/>
                      <a:pt x="79" y="155"/>
                    </a:cubicBezTo>
                    <a:cubicBezTo>
                      <a:pt x="123" y="155"/>
                      <a:pt x="159" y="120"/>
                      <a:pt x="159" y="78"/>
                    </a:cubicBezTo>
                  </a:path>
                </a:pathLst>
              </a:custGeom>
              <a:solidFill>
                <a:srgbClr val="FFCC00"/>
              </a:solidFill>
              <a:ln w="0">
                <a:solidFill>
                  <a:srgbClr val="000000"/>
                </a:solidFill>
                <a:prstDash val="solid"/>
                <a:round/>
                <a:headEnd/>
                <a:tailEnd/>
              </a:ln>
            </p:spPr>
            <p:txBody>
              <a:bodyPr/>
              <a:lstStyle/>
              <a:p>
                <a:endParaRPr lang="en-US"/>
              </a:p>
            </p:txBody>
          </p:sp>
          <p:sp>
            <p:nvSpPr>
              <p:cNvPr id="34957" name="Freeform 130"/>
              <p:cNvSpPr>
                <a:spLocks/>
              </p:cNvSpPr>
              <p:nvPr/>
            </p:nvSpPr>
            <p:spPr bwMode="auto">
              <a:xfrm>
                <a:off x="3640" y="3215"/>
                <a:ext cx="58" cy="49"/>
              </a:xfrm>
              <a:custGeom>
                <a:avLst/>
                <a:gdLst>
                  <a:gd name="T0" fmla="*/ 58 w 58"/>
                  <a:gd name="T1" fmla="*/ 25 h 49"/>
                  <a:gd name="T2" fmla="*/ 29 w 58"/>
                  <a:gd name="T3" fmla="*/ 0 h 49"/>
                  <a:gd name="T4" fmla="*/ 0 w 58"/>
                  <a:gd name="T5" fmla="*/ 25 h 49"/>
                  <a:gd name="T6" fmla="*/ 0 w 58"/>
                  <a:gd name="T7" fmla="*/ 25 h 49"/>
                  <a:gd name="T8" fmla="*/ 29 w 58"/>
                  <a:gd name="T9" fmla="*/ 49 h 49"/>
                  <a:gd name="T10" fmla="*/ 58 w 58"/>
                  <a:gd name="T11" fmla="*/ 25 h 49"/>
                  <a:gd name="T12" fmla="*/ 0 60000 65536"/>
                  <a:gd name="T13" fmla="*/ 0 60000 65536"/>
                  <a:gd name="T14" fmla="*/ 0 60000 65536"/>
                  <a:gd name="T15" fmla="*/ 0 60000 65536"/>
                  <a:gd name="T16" fmla="*/ 0 60000 65536"/>
                  <a:gd name="T17" fmla="*/ 0 60000 65536"/>
                  <a:gd name="T18" fmla="*/ 0 w 58"/>
                  <a:gd name="T19" fmla="*/ 0 h 49"/>
                  <a:gd name="T20" fmla="*/ 58 w 58"/>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8" h="49">
                    <a:moveTo>
                      <a:pt x="58" y="25"/>
                    </a:moveTo>
                    <a:cubicBezTo>
                      <a:pt x="58" y="12"/>
                      <a:pt x="45" y="0"/>
                      <a:pt x="29" y="0"/>
                    </a:cubicBezTo>
                    <a:cubicBezTo>
                      <a:pt x="13" y="0"/>
                      <a:pt x="0" y="12"/>
                      <a:pt x="0" y="25"/>
                    </a:cubicBezTo>
                    <a:cubicBezTo>
                      <a:pt x="0" y="25"/>
                      <a:pt x="0" y="25"/>
                      <a:pt x="0" y="25"/>
                    </a:cubicBezTo>
                    <a:cubicBezTo>
                      <a:pt x="0" y="38"/>
                      <a:pt x="13" y="49"/>
                      <a:pt x="29" y="49"/>
                    </a:cubicBezTo>
                    <a:cubicBezTo>
                      <a:pt x="45" y="49"/>
                      <a:pt x="58" y="38"/>
                      <a:pt x="58" y="25"/>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8" name="Freeform 131"/>
              <p:cNvSpPr>
                <a:spLocks/>
              </p:cNvSpPr>
              <p:nvPr/>
            </p:nvSpPr>
            <p:spPr bwMode="auto">
              <a:xfrm>
                <a:off x="3598" y="3264"/>
                <a:ext cx="142" cy="196"/>
              </a:xfrm>
              <a:custGeom>
                <a:avLst/>
                <a:gdLst>
                  <a:gd name="T0" fmla="*/ 73 w 142"/>
                  <a:gd name="T1" fmla="*/ 101 h 196"/>
                  <a:gd name="T2" fmla="*/ 106 w 142"/>
                  <a:gd name="T3" fmla="*/ 196 h 196"/>
                  <a:gd name="T4" fmla="*/ 132 w 142"/>
                  <a:gd name="T5" fmla="*/ 196 h 196"/>
                  <a:gd name="T6" fmla="*/ 106 w 142"/>
                  <a:gd name="T7" fmla="*/ 86 h 196"/>
                  <a:gd name="T8" fmla="*/ 106 w 142"/>
                  <a:gd name="T9" fmla="*/ 22 h 196"/>
                  <a:gd name="T10" fmla="*/ 126 w 142"/>
                  <a:gd name="T11" fmla="*/ 74 h 196"/>
                  <a:gd name="T12" fmla="*/ 142 w 142"/>
                  <a:gd name="T13" fmla="*/ 65 h 196"/>
                  <a:gd name="T14" fmla="*/ 119 w 142"/>
                  <a:gd name="T15" fmla="*/ 0 h 196"/>
                  <a:gd name="T16" fmla="*/ 73 w 142"/>
                  <a:gd name="T17" fmla="*/ 4 h 196"/>
                  <a:gd name="T18" fmla="*/ 26 w 142"/>
                  <a:gd name="T19" fmla="*/ 0 h 196"/>
                  <a:gd name="T20" fmla="*/ 0 w 142"/>
                  <a:gd name="T21" fmla="*/ 68 h 196"/>
                  <a:gd name="T22" fmla="*/ 20 w 142"/>
                  <a:gd name="T23" fmla="*/ 74 h 196"/>
                  <a:gd name="T24" fmla="*/ 39 w 142"/>
                  <a:gd name="T25" fmla="*/ 22 h 196"/>
                  <a:gd name="T26" fmla="*/ 39 w 142"/>
                  <a:gd name="T27" fmla="*/ 86 h 196"/>
                  <a:gd name="T28" fmla="*/ 13 w 142"/>
                  <a:gd name="T29" fmla="*/ 196 h 196"/>
                  <a:gd name="T30" fmla="*/ 39 w 142"/>
                  <a:gd name="T31" fmla="*/ 196 h 196"/>
                  <a:gd name="T32" fmla="*/ 73 w 142"/>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96"/>
                  <a:gd name="T53" fmla="*/ 142 w 142"/>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96">
                    <a:moveTo>
                      <a:pt x="73" y="101"/>
                    </a:moveTo>
                    <a:lnTo>
                      <a:pt x="106" y="196"/>
                    </a:lnTo>
                    <a:lnTo>
                      <a:pt x="132" y="196"/>
                    </a:lnTo>
                    <a:lnTo>
                      <a:pt x="106" y="86"/>
                    </a:lnTo>
                    <a:lnTo>
                      <a:pt x="106" y="22"/>
                    </a:lnTo>
                    <a:lnTo>
                      <a:pt x="126" y="74"/>
                    </a:lnTo>
                    <a:lnTo>
                      <a:pt x="142" y="65"/>
                    </a:lnTo>
                    <a:lnTo>
                      <a:pt x="119" y="0"/>
                    </a:lnTo>
                    <a:lnTo>
                      <a:pt x="73" y="4"/>
                    </a:lnTo>
                    <a:lnTo>
                      <a:pt x="26" y="0"/>
                    </a:lnTo>
                    <a:lnTo>
                      <a:pt x="0" y="68"/>
                    </a:lnTo>
                    <a:lnTo>
                      <a:pt x="20" y="74"/>
                    </a:lnTo>
                    <a:lnTo>
                      <a:pt x="39" y="22"/>
                    </a:lnTo>
                    <a:lnTo>
                      <a:pt x="39" y="86"/>
                    </a:lnTo>
                    <a:lnTo>
                      <a:pt x="13" y="196"/>
                    </a:lnTo>
                    <a:lnTo>
                      <a:pt x="39" y="196"/>
                    </a:lnTo>
                    <a:lnTo>
                      <a:pt x="73" y="101"/>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59" name="Freeform 132"/>
              <p:cNvSpPr>
                <a:spLocks/>
              </p:cNvSpPr>
              <p:nvPr/>
            </p:nvSpPr>
            <p:spPr bwMode="auto">
              <a:xfrm>
                <a:off x="3598" y="3264"/>
                <a:ext cx="142" cy="196"/>
              </a:xfrm>
              <a:custGeom>
                <a:avLst/>
                <a:gdLst>
                  <a:gd name="T0" fmla="*/ 73 w 142"/>
                  <a:gd name="T1" fmla="*/ 101 h 196"/>
                  <a:gd name="T2" fmla="*/ 106 w 142"/>
                  <a:gd name="T3" fmla="*/ 196 h 196"/>
                  <a:gd name="T4" fmla="*/ 132 w 142"/>
                  <a:gd name="T5" fmla="*/ 196 h 196"/>
                  <a:gd name="T6" fmla="*/ 106 w 142"/>
                  <a:gd name="T7" fmla="*/ 86 h 196"/>
                  <a:gd name="T8" fmla="*/ 106 w 142"/>
                  <a:gd name="T9" fmla="*/ 22 h 196"/>
                  <a:gd name="T10" fmla="*/ 126 w 142"/>
                  <a:gd name="T11" fmla="*/ 74 h 196"/>
                  <a:gd name="T12" fmla="*/ 142 w 142"/>
                  <a:gd name="T13" fmla="*/ 65 h 196"/>
                  <a:gd name="T14" fmla="*/ 119 w 142"/>
                  <a:gd name="T15" fmla="*/ 0 h 196"/>
                  <a:gd name="T16" fmla="*/ 73 w 142"/>
                  <a:gd name="T17" fmla="*/ 4 h 196"/>
                  <a:gd name="T18" fmla="*/ 26 w 142"/>
                  <a:gd name="T19" fmla="*/ 0 h 196"/>
                  <a:gd name="T20" fmla="*/ 0 w 142"/>
                  <a:gd name="T21" fmla="*/ 68 h 196"/>
                  <a:gd name="T22" fmla="*/ 20 w 142"/>
                  <a:gd name="T23" fmla="*/ 74 h 196"/>
                  <a:gd name="T24" fmla="*/ 39 w 142"/>
                  <a:gd name="T25" fmla="*/ 22 h 196"/>
                  <a:gd name="T26" fmla="*/ 39 w 142"/>
                  <a:gd name="T27" fmla="*/ 86 h 196"/>
                  <a:gd name="T28" fmla="*/ 13 w 142"/>
                  <a:gd name="T29" fmla="*/ 196 h 196"/>
                  <a:gd name="T30" fmla="*/ 39 w 142"/>
                  <a:gd name="T31" fmla="*/ 196 h 196"/>
                  <a:gd name="T32" fmla="*/ 73 w 142"/>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96"/>
                  <a:gd name="T53" fmla="*/ 142 w 142"/>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96">
                    <a:moveTo>
                      <a:pt x="73" y="101"/>
                    </a:moveTo>
                    <a:lnTo>
                      <a:pt x="106" y="196"/>
                    </a:lnTo>
                    <a:lnTo>
                      <a:pt x="132" y="196"/>
                    </a:lnTo>
                    <a:lnTo>
                      <a:pt x="106" y="86"/>
                    </a:lnTo>
                    <a:lnTo>
                      <a:pt x="106" y="22"/>
                    </a:lnTo>
                    <a:lnTo>
                      <a:pt x="126" y="74"/>
                    </a:lnTo>
                    <a:lnTo>
                      <a:pt x="142" y="65"/>
                    </a:lnTo>
                    <a:lnTo>
                      <a:pt x="119" y="0"/>
                    </a:lnTo>
                    <a:lnTo>
                      <a:pt x="73" y="4"/>
                    </a:lnTo>
                    <a:lnTo>
                      <a:pt x="26" y="0"/>
                    </a:lnTo>
                    <a:lnTo>
                      <a:pt x="0" y="68"/>
                    </a:lnTo>
                    <a:lnTo>
                      <a:pt x="20" y="74"/>
                    </a:lnTo>
                    <a:lnTo>
                      <a:pt x="39" y="22"/>
                    </a:lnTo>
                    <a:lnTo>
                      <a:pt x="39" y="86"/>
                    </a:lnTo>
                    <a:lnTo>
                      <a:pt x="13" y="196"/>
                    </a:lnTo>
                    <a:lnTo>
                      <a:pt x="39"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0" name="Rectangle 133"/>
              <p:cNvSpPr>
                <a:spLocks noChangeArrowheads="1"/>
              </p:cNvSpPr>
              <p:nvPr/>
            </p:nvSpPr>
            <p:spPr bwMode="auto">
              <a:xfrm>
                <a:off x="3616" y="3488"/>
                <a:ext cx="1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Dev</a:t>
                </a:r>
                <a:endParaRPr lang="en-US">
                  <a:cs typeface="ＭＳ Ｐゴシック" charset="0"/>
                </a:endParaRPr>
              </a:p>
            </p:txBody>
          </p:sp>
          <p:sp>
            <p:nvSpPr>
              <p:cNvPr id="34961" name="Freeform 134"/>
              <p:cNvSpPr>
                <a:spLocks/>
              </p:cNvSpPr>
              <p:nvPr/>
            </p:nvSpPr>
            <p:spPr bwMode="auto">
              <a:xfrm>
                <a:off x="2270" y="3375"/>
                <a:ext cx="57" cy="48"/>
              </a:xfrm>
              <a:custGeom>
                <a:avLst/>
                <a:gdLst>
                  <a:gd name="T0" fmla="*/ 7 w 159"/>
                  <a:gd name="T1" fmla="*/ 2 h 154"/>
                  <a:gd name="T2" fmla="*/ 4 w 159"/>
                  <a:gd name="T3" fmla="*/ 0 h 154"/>
                  <a:gd name="T4" fmla="*/ 0 w 159"/>
                  <a:gd name="T5" fmla="*/ 2 h 154"/>
                  <a:gd name="T6" fmla="*/ 0 w 159"/>
                  <a:gd name="T7" fmla="*/ 2 h 154"/>
                  <a:gd name="T8" fmla="*/ 4 w 159"/>
                  <a:gd name="T9" fmla="*/ 5 h 154"/>
                  <a:gd name="T10" fmla="*/ 7 w 159"/>
                  <a:gd name="T11" fmla="*/ 2 h 154"/>
                  <a:gd name="T12" fmla="*/ 0 60000 65536"/>
                  <a:gd name="T13" fmla="*/ 0 60000 65536"/>
                  <a:gd name="T14" fmla="*/ 0 60000 65536"/>
                  <a:gd name="T15" fmla="*/ 0 60000 65536"/>
                  <a:gd name="T16" fmla="*/ 0 60000 65536"/>
                  <a:gd name="T17" fmla="*/ 0 60000 65536"/>
                  <a:gd name="T18" fmla="*/ 0 w 159"/>
                  <a:gd name="T19" fmla="*/ 0 h 154"/>
                  <a:gd name="T20" fmla="*/ 159 w 159"/>
                  <a:gd name="T21" fmla="*/ 154 h 154"/>
                </a:gdLst>
                <a:ahLst/>
                <a:cxnLst>
                  <a:cxn ang="T12">
                    <a:pos x="T0" y="T1"/>
                  </a:cxn>
                  <a:cxn ang="T13">
                    <a:pos x="T2" y="T3"/>
                  </a:cxn>
                  <a:cxn ang="T14">
                    <a:pos x="T4" y="T5"/>
                  </a:cxn>
                  <a:cxn ang="T15">
                    <a:pos x="T6" y="T7"/>
                  </a:cxn>
                  <a:cxn ang="T16">
                    <a:pos x="T8" y="T9"/>
                  </a:cxn>
                  <a:cxn ang="T17">
                    <a:pos x="T10" y="T11"/>
                  </a:cxn>
                </a:cxnLst>
                <a:rect l="T18" t="T19" r="T20" b="T21"/>
                <a:pathLst>
                  <a:path w="159" h="154">
                    <a:moveTo>
                      <a:pt x="159" y="77"/>
                    </a:moveTo>
                    <a:cubicBezTo>
                      <a:pt x="159" y="34"/>
                      <a:pt x="124" y="0"/>
                      <a:pt x="80" y="0"/>
                    </a:cubicBezTo>
                    <a:cubicBezTo>
                      <a:pt x="36" y="0"/>
                      <a:pt x="0" y="34"/>
                      <a:pt x="0" y="77"/>
                    </a:cubicBezTo>
                    <a:cubicBezTo>
                      <a:pt x="0" y="77"/>
                      <a:pt x="0" y="77"/>
                      <a:pt x="0" y="77"/>
                    </a:cubicBezTo>
                    <a:cubicBezTo>
                      <a:pt x="0" y="120"/>
                      <a:pt x="36" y="154"/>
                      <a:pt x="80" y="154"/>
                    </a:cubicBezTo>
                    <a:cubicBezTo>
                      <a:pt x="124" y="154"/>
                      <a:pt x="159" y="120"/>
                      <a:pt x="159" y="77"/>
                    </a:cubicBezTo>
                  </a:path>
                </a:pathLst>
              </a:custGeom>
              <a:solidFill>
                <a:srgbClr val="99CC00"/>
              </a:solidFill>
              <a:ln w="0">
                <a:solidFill>
                  <a:srgbClr val="000000"/>
                </a:solidFill>
                <a:prstDash val="solid"/>
                <a:round/>
                <a:headEnd/>
                <a:tailEnd/>
              </a:ln>
            </p:spPr>
            <p:txBody>
              <a:bodyPr/>
              <a:lstStyle/>
              <a:p>
                <a:endParaRPr lang="en-US"/>
              </a:p>
            </p:txBody>
          </p:sp>
          <p:sp>
            <p:nvSpPr>
              <p:cNvPr id="34962" name="Freeform 135"/>
              <p:cNvSpPr>
                <a:spLocks/>
              </p:cNvSpPr>
              <p:nvPr/>
            </p:nvSpPr>
            <p:spPr bwMode="auto">
              <a:xfrm>
                <a:off x="2270" y="3375"/>
                <a:ext cx="57" cy="48"/>
              </a:xfrm>
              <a:custGeom>
                <a:avLst/>
                <a:gdLst>
                  <a:gd name="T0" fmla="*/ 57 w 57"/>
                  <a:gd name="T1" fmla="*/ 24 h 48"/>
                  <a:gd name="T2" fmla="*/ 29 w 57"/>
                  <a:gd name="T3" fmla="*/ 0 h 48"/>
                  <a:gd name="T4" fmla="*/ 0 w 57"/>
                  <a:gd name="T5" fmla="*/ 24 h 48"/>
                  <a:gd name="T6" fmla="*/ 0 w 57"/>
                  <a:gd name="T7" fmla="*/ 24 h 48"/>
                  <a:gd name="T8" fmla="*/ 29 w 57"/>
                  <a:gd name="T9" fmla="*/ 48 h 48"/>
                  <a:gd name="T10" fmla="*/ 57 w 57"/>
                  <a:gd name="T11" fmla="*/ 24 h 48"/>
                  <a:gd name="T12" fmla="*/ 0 60000 65536"/>
                  <a:gd name="T13" fmla="*/ 0 60000 65536"/>
                  <a:gd name="T14" fmla="*/ 0 60000 65536"/>
                  <a:gd name="T15" fmla="*/ 0 60000 65536"/>
                  <a:gd name="T16" fmla="*/ 0 60000 65536"/>
                  <a:gd name="T17" fmla="*/ 0 60000 65536"/>
                  <a:gd name="T18" fmla="*/ 0 w 57"/>
                  <a:gd name="T19" fmla="*/ 0 h 48"/>
                  <a:gd name="T20" fmla="*/ 57 w 57"/>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57" h="48">
                    <a:moveTo>
                      <a:pt x="57" y="24"/>
                    </a:moveTo>
                    <a:cubicBezTo>
                      <a:pt x="57" y="10"/>
                      <a:pt x="45" y="0"/>
                      <a:pt x="29" y="0"/>
                    </a:cubicBezTo>
                    <a:cubicBezTo>
                      <a:pt x="13" y="0"/>
                      <a:pt x="0" y="10"/>
                      <a:pt x="0" y="24"/>
                    </a:cubicBezTo>
                    <a:cubicBezTo>
                      <a:pt x="0" y="24"/>
                      <a:pt x="0" y="24"/>
                      <a:pt x="0" y="24"/>
                    </a:cubicBezTo>
                    <a:cubicBezTo>
                      <a:pt x="0" y="38"/>
                      <a:pt x="13" y="48"/>
                      <a:pt x="29" y="48"/>
                    </a:cubicBezTo>
                    <a:cubicBezTo>
                      <a:pt x="45" y="48"/>
                      <a:pt x="57" y="38"/>
                      <a:pt x="57" y="24"/>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3" name="Freeform 136"/>
              <p:cNvSpPr>
                <a:spLocks/>
              </p:cNvSpPr>
              <p:nvPr/>
            </p:nvSpPr>
            <p:spPr bwMode="auto">
              <a:xfrm>
                <a:off x="2227" y="3423"/>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2 h 196"/>
                  <a:gd name="T10" fmla="*/ 126 w 143"/>
                  <a:gd name="T11" fmla="*/ 74 h 196"/>
                  <a:gd name="T12" fmla="*/ 143 w 143"/>
                  <a:gd name="T13" fmla="*/ 65 h 196"/>
                  <a:gd name="T14" fmla="*/ 120 w 143"/>
                  <a:gd name="T15" fmla="*/ 0 h 196"/>
                  <a:gd name="T16" fmla="*/ 73 w 143"/>
                  <a:gd name="T17" fmla="*/ 4 h 196"/>
                  <a:gd name="T18" fmla="*/ 27 w 143"/>
                  <a:gd name="T19" fmla="*/ 0 h 196"/>
                  <a:gd name="T20" fmla="*/ 0 w 143"/>
                  <a:gd name="T21" fmla="*/ 68 h 196"/>
                  <a:gd name="T22" fmla="*/ 20 w 143"/>
                  <a:gd name="T23" fmla="*/ 74 h 196"/>
                  <a:gd name="T24" fmla="*/ 40 w 143"/>
                  <a:gd name="T25" fmla="*/ 22 h 196"/>
                  <a:gd name="T26" fmla="*/ 40 w 143"/>
                  <a:gd name="T27" fmla="*/ 86 h 196"/>
                  <a:gd name="T28" fmla="*/ 14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2"/>
                    </a:lnTo>
                    <a:lnTo>
                      <a:pt x="126" y="74"/>
                    </a:lnTo>
                    <a:lnTo>
                      <a:pt x="143" y="65"/>
                    </a:lnTo>
                    <a:lnTo>
                      <a:pt x="120" y="0"/>
                    </a:lnTo>
                    <a:lnTo>
                      <a:pt x="73" y="4"/>
                    </a:lnTo>
                    <a:lnTo>
                      <a:pt x="27" y="0"/>
                    </a:lnTo>
                    <a:lnTo>
                      <a:pt x="0" y="68"/>
                    </a:lnTo>
                    <a:lnTo>
                      <a:pt x="20" y="74"/>
                    </a:lnTo>
                    <a:lnTo>
                      <a:pt x="40" y="22"/>
                    </a:lnTo>
                    <a:lnTo>
                      <a:pt x="40" y="86"/>
                    </a:lnTo>
                    <a:lnTo>
                      <a:pt x="14" y="196"/>
                    </a:lnTo>
                    <a:lnTo>
                      <a:pt x="40" y="196"/>
                    </a:lnTo>
                    <a:lnTo>
                      <a:pt x="73" y="101"/>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64" name="Freeform 137"/>
              <p:cNvSpPr>
                <a:spLocks/>
              </p:cNvSpPr>
              <p:nvPr/>
            </p:nvSpPr>
            <p:spPr bwMode="auto">
              <a:xfrm>
                <a:off x="2227" y="3423"/>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2 h 196"/>
                  <a:gd name="T10" fmla="*/ 126 w 143"/>
                  <a:gd name="T11" fmla="*/ 74 h 196"/>
                  <a:gd name="T12" fmla="*/ 143 w 143"/>
                  <a:gd name="T13" fmla="*/ 65 h 196"/>
                  <a:gd name="T14" fmla="*/ 120 w 143"/>
                  <a:gd name="T15" fmla="*/ 0 h 196"/>
                  <a:gd name="T16" fmla="*/ 73 w 143"/>
                  <a:gd name="T17" fmla="*/ 4 h 196"/>
                  <a:gd name="T18" fmla="*/ 27 w 143"/>
                  <a:gd name="T19" fmla="*/ 0 h 196"/>
                  <a:gd name="T20" fmla="*/ 0 w 143"/>
                  <a:gd name="T21" fmla="*/ 68 h 196"/>
                  <a:gd name="T22" fmla="*/ 20 w 143"/>
                  <a:gd name="T23" fmla="*/ 74 h 196"/>
                  <a:gd name="T24" fmla="*/ 40 w 143"/>
                  <a:gd name="T25" fmla="*/ 22 h 196"/>
                  <a:gd name="T26" fmla="*/ 40 w 143"/>
                  <a:gd name="T27" fmla="*/ 86 h 196"/>
                  <a:gd name="T28" fmla="*/ 14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2"/>
                    </a:lnTo>
                    <a:lnTo>
                      <a:pt x="126" y="74"/>
                    </a:lnTo>
                    <a:lnTo>
                      <a:pt x="143" y="65"/>
                    </a:lnTo>
                    <a:lnTo>
                      <a:pt x="120" y="0"/>
                    </a:lnTo>
                    <a:lnTo>
                      <a:pt x="73" y="4"/>
                    </a:lnTo>
                    <a:lnTo>
                      <a:pt x="27" y="0"/>
                    </a:lnTo>
                    <a:lnTo>
                      <a:pt x="0" y="68"/>
                    </a:lnTo>
                    <a:lnTo>
                      <a:pt x="20" y="74"/>
                    </a:lnTo>
                    <a:lnTo>
                      <a:pt x="40" y="22"/>
                    </a:lnTo>
                    <a:lnTo>
                      <a:pt x="40" y="86"/>
                    </a:lnTo>
                    <a:lnTo>
                      <a:pt x="14" y="196"/>
                    </a:lnTo>
                    <a:lnTo>
                      <a:pt x="40"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5" name="Rectangle 138"/>
              <p:cNvSpPr>
                <a:spLocks noChangeArrowheads="1"/>
              </p:cNvSpPr>
              <p:nvPr/>
            </p:nvSpPr>
            <p:spPr bwMode="auto">
              <a:xfrm>
                <a:off x="2258" y="3644"/>
                <a:ext cx="116"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BA</a:t>
                </a:r>
                <a:endParaRPr lang="en-US">
                  <a:cs typeface="ＭＳ Ｐゴシック" charset="0"/>
                </a:endParaRPr>
              </a:p>
            </p:txBody>
          </p:sp>
          <p:sp>
            <p:nvSpPr>
              <p:cNvPr id="34966" name="Freeform 139"/>
              <p:cNvSpPr>
                <a:spLocks/>
              </p:cNvSpPr>
              <p:nvPr/>
            </p:nvSpPr>
            <p:spPr bwMode="auto">
              <a:xfrm>
                <a:off x="2052" y="3375"/>
                <a:ext cx="57" cy="48"/>
              </a:xfrm>
              <a:custGeom>
                <a:avLst/>
                <a:gdLst>
                  <a:gd name="T0" fmla="*/ 8 w 158"/>
                  <a:gd name="T1" fmla="*/ 2 h 154"/>
                  <a:gd name="T2" fmla="*/ 4 w 158"/>
                  <a:gd name="T3" fmla="*/ 0 h 154"/>
                  <a:gd name="T4" fmla="*/ 0 w 158"/>
                  <a:gd name="T5" fmla="*/ 2 h 154"/>
                  <a:gd name="T6" fmla="*/ 0 w 158"/>
                  <a:gd name="T7" fmla="*/ 2 h 154"/>
                  <a:gd name="T8" fmla="*/ 4 w 158"/>
                  <a:gd name="T9" fmla="*/ 5 h 154"/>
                  <a:gd name="T10" fmla="*/ 8 w 158"/>
                  <a:gd name="T11" fmla="*/ 2 h 154"/>
                  <a:gd name="T12" fmla="*/ 0 60000 65536"/>
                  <a:gd name="T13" fmla="*/ 0 60000 65536"/>
                  <a:gd name="T14" fmla="*/ 0 60000 65536"/>
                  <a:gd name="T15" fmla="*/ 0 60000 65536"/>
                  <a:gd name="T16" fmla="*/ 0 60000 65536"/>
                  <a:gd name="T17" fmla="*/ 0 60000 65536"/>
                  <a:gd name="T18" fmla="*/ 0 w 158"/>
                  <a:gd name="T19" fmla="*/ 0 h 154"/>
                  <a:gd name="T20" fmla="*/ 158 w 158"/>
                  <a:gd name="T21" fmla="*/ 154 h 154"/>
                </a:gdLst>
                <a:ahLst/>
                <a:cxnLst>
                  <a:cxn ang="T12">
                    <a:pos x="T0" y="T1"/>
                  </a:cxn>
                  <a:cxn ang="T13">
                    <a:pos x="T2" y="T3"/>
                  </a:cxn>
                  <a:cxn ang="T14">
                    <a:pos x="T4" y="T5"/>
                  </a:cxn>
                  <a:cxn ang="T15">
                    <a:pos x="T6" y="T7"/>
                  </a:cxn>
                  <a:cxn ang="T16">
                    <a:pos x="T8" y="T9"/>
                  </a:cxn>
                  <a:cxn ang="T17">
                    <a:pos x="T10" y="T11"/>
                  </a:cxn>
                </a:cxnLst>
                <a:rect l="T18" t="T19" r="T20" b="T21"/>
                <a:pathLst>
                  <a:path w="158" h="154">
                    <a:moveTo>
                      <a:pt x="158" y="77"/>
                    </a:moveTo>
                    <a:cubicBezTo>
                      <a:pt x="158" y="34"/>
                      <a:pt x="123" y="0"/>
                      <a:pt x="79" y="0"/>
                    </a:cubicBezTo>
                    <a:cubicBezTo>
                      <a:pt x="35" y="0"/>
                      <a:pt x="0" y="34"/>
                      <a:pt x="0" y="77"/>
                    </a:cubicBezTo>
                    <a:cubicBezTo>
                      <a:pt x="0" y="77"/>
                      <a:pt x="0" y="77"/>
                      <a:pt x="0" y="77"/>
                    </a:cubicBezTo>
                    <a:cubicBezTo>
                      <a:pt x="0" y="120"/>
                      <a:pt x="35" y="154"/>
                      <a:pt x="79" y="154"/>
                    </a:cubicBezTo>
                    <a:cubicBezTo>
                      <a:pt x="123" y="154"/>
                      <a:pt x="158" y="120"/>
                      <a:pt x="158" y="77"/>
                    </a:cubicBezTo>
                  </a:path>
                </a:pathLst>
              </a:custGeom>
              <a:solidFill>
                <a:srgbClr val="00CCFF"/>
              </a:solidFill>
              <a:ln w="0">
                <a:solidFill>
                  <a:srgbClr val="000000"/>
                </a:solidFill>
                <a:prstDash val="solid"/>
                <a:round/>
                <a:headEnd/>
                <a:tailEnd/>
              </a:ln>
            </p:spPr>
            <p:txBody>
              <a:bodyPr/>
              <a:lstStyle/>
              <a:p>
                <a:endParaRPr lang="en-US"/>
              </a:p>
            </p:txBody>
          </p:sp>
          <p:sp>
            <p:nvSpPr>
              <p:cNvPr id="34967" name="Freeform 140"/>
              <p:cNvSpPr>
                <a:spLocks/>
              </p:cNvSpPr>
              <p:nvPr/>
            </p:nvSpPr>
            <p:spPr bwMode="auto">
              <a:xfrm>
                <a:off x="2052" y="3375"/>
                <a:ext cx="57" cy="48"/>
              </a:xfrm>
              <a:custGeom>
                <a:avLst/>
                <a:gdLst>
                  <a:gd name="T0" fmla="*/ 57 w 57"/>
                  <a:gd name="T1" fmla="*/ 24 h 48"/>
                  <a:gd name="T2" fmla="*/ 28 w 57"/>
                  <a:gd name="T3" fmla="*/ 0 h 48"/>
                  <a:gd name="T4" fmla="*/ 0 w 57"/>
                  <a:gd name="T5" fmla="*/ 24 h 48"/>
                  <a:gd name="T6" fmla="*/ 0 w 57"/>
                  <a:gd name="T7" fmla="*/ 24 h 48"/>
                  <a:gd name="T8" fmla="*/ 28 w 57"/>
                  <a:gd name="T9" fmla="*/ 48 h 48"/>
                  <a:gd name="T10" fmla="*/ 57 w 57"/>
                  <a:gd name="T11" fmla="*/ 24 h 48"/>
                  <a:gd name="T12" fmla="*/ 0 60000 65536"/>
                  <a:gd name="T13" fmla="*/ 0 60000 65536"/>
                  <a:gd name="T14" fmla="*/ 0 60000 65536"/>
                  <a:gd name="T15" fmla="*/ 0 60000 65536"/>
                  <a:gd name="T16" fmla="*/ 0 60000 65536"/>
                  <a:gd name="T17" fmla="*/ 0 60000 65536"/>
                  <a:gd name="T18" fmla="*/ 0 w 57"/>
                  <a:gd name="T19" fmla="*/ 0 h 48"/>
                  <a:gd name="T20" fmla="*/ 57 w 57"/>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57" h="48">
                    <a:moveTo>
                      <a:pt x="57" y="24"/>
                    </a:moveTo>
                    <a:cubicBezTo>
                      <a:pt x="57" y="10"/>
                      <a:pt x="44" y="0"/>
                      <a:pt x="28" y="0"/>
                    </a:cubicBezTo>
                    <a:cubicBezTo>
                      <a:pt x="12" y="0"/>
                      <a:pt x="0" y="10"/>
                      <a:pt x="0" y="24"/>
                    </a:cubicBezTo>
                    <a:cubicBezTo>
                      <a:pt x="0" y="24"/>
                      <a:pt x="0" y="24"/>
                      <a:pt x="0" y="24"/>
                    </a:cubicBezTo>
                    <a:cubicBezTo>
                      <a:pt x="0" y="38"/>
                      <a:pt x="12" y="48"/>
                      <a:pt x="28" y="48"/>
                    </a:cubicBezTo>
                    <a:cubicBezTo>
                      <a:pt x="44" y="48"/>
                      <a:pt x="57" y="38"/>
                      <a:pt x="57" y="24"/>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8" name="Freeform 141"/>
              <p:cNvSpPr>
                <a:spLocks/>
              </p:cNvSpPr>
              <p:nvPr/>
            </p:nvSpPr>
            <p:spPr bwMode="auto">
              <a:xfrm>
                <a:off x="2009" y="3423"/>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2 h 196"/>
                  <a:gd name="T10" fmla="*/ 126 w 143"/>
                  <a:gd name="T11" fmla="*/ 74 h 196"/>
                  <a:gd name="T12" fmla="*/ 143 w 143"/>
                  <a:gd name="T13" fmla="*/ 65 h 196"/>
                  <a:gd name="T14" fmla="*/ 119 w 143"/>
                  <a:gd name="T15" fmla="*/ 0 h 196"/>
                  <a:gd name="T16" fmla="*/ 73 w 143"/>
                  <a:gd name="T17" fmla="*/ 4 h 196"/>
                  <a:gd name="T18" fmla="*/ 26 w 143"/>
                  <a:gd name="T19" fmla="*/ 0 h 196"/>
                  <a:gd name="T20" fmla="*/ 0 w 143"/>
                  <a:gd name="T21" fmla="*/ 68 h 196"/>
                  <a:gd name="T22" fmla="*/ 20 w 143"/>
                  <a:gd name="T23" fmla="*/ 74 h 196"/>
                  <a:gd name="T24" fmla="*/ 40 w 143"/>
                  <a:gd name="T25" fmla="*/ 22 h 196"/>
                  <a:gd name="T26" fmla="*/ 40 w 143"/>
                  <a:gd name="T27" fmla="*/ 86 h 196"/>
                  <a:gd name="T28" fmla="*/ 13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2"/>
                    </a:lnTo>
                    <a:lnTo>
                      <a:pt x="126" y="74"/>
                    </a:lnTo>
                    <a:lnTo>
                      <a:pt x="143" y="65"/>
                    </a:lnTo>
                    <a:lnTo>
                      <a:pt x="119" y="0"/>
                    </a:lnTo>
                    <a:lnTo>
                      <a:pt x="73" y="4"/>
                    </a:lnTo>
                    <a:lnTo>
                      <a:pt x="26" y="0"/>
                    </a:lnTo>
                    <a:lnTo>
                      <a:pt x="0" y="68"/>
                    </a:lnTo>
                    <a:lnTo>
                      <a:pt x="20" y="74"/>
                    </a:lnTo>
                    <a:lnTo>
                      <a:pt x="40" y="22"/>
                    </a:lnTo>
                    <a:lnTo>
                      <a:pt x="40" y="86"/>
                    </a:lnTo>
                    <a:lnTo>
                      <a:pt x="13" y="196"/>
                    </a:lnTo>
                    <a:lnTo>
                      <a:pt x="40" y="196"/>
                    </a:lnTo>
                    <a:lnTo>
                      <a:pt x="73" y="101"/>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69" name="Freeform 142"/>
              <p:cNvSpPr>
                <a:spLocks/>
              </p:cNvSpPr>
              <p:nvPr/>
            </p:nvSpPr>
            <p:spPr bwMode="auto">
              <a:xfrm>
                <a:off x="2009" y="3423"/>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2 h 196"/>
                  <a:gd name="T10" fmla="*/ 126 w 143"/>
                  <a:gd name="T11" fmla="*/ 74 h 196"/>
                  <a:gd name="T12" fmla="*/ 143 w 143"/>
                  <a:gd name="T13" fmla="*/ 65 h 196"/>
                  <a:gd name="T14" fmla="*/ 119 w 143"/>
                  <a:gd name="T15" fmla="*/ 0 h 196"/>
                  <a:gd name="T16" fmla="*/ 73 w 143"/>
                  <a:gd name="T17" fmla="*/ 4 h 196"/>
                  <a:gd name="T18" fmla="*/ 26 w 143"/>
                  <a:gd name="T19" fmla="*/ 0 h 196"/>
                  <a:gd name="T20" fmla="*/ 0 w 143"/>
                  <a:gd name="T21" fmla="*/ 68 h 196"/>
                  <a:gd name="T22" fmla="*/ 20 w 143"/>
                  <a:gd name="T23" fmla="*/ 74 h 196"/>
                  <a:gd name="T24" fmla="*/ 40 w 143"/>
                  <a:gd name="T25" fmla="*/ 22 h 196"/>
                  <a:gd name="T26" fmla="*/ 40 w 143"/>
                  <a:gd name="T27" fmla="*/ 86 h 196"/>
                  <a:gd name="T28" fmla="*/ 13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2"/>
                    </a:lnTo>
                    <a:lnTo>
                      <a:pt x="126" y="74"/>
                    </a:lnTo>
                    <a:lnTo>
                      <a:pt x="143" y="65"/>
                    </a:lnTo>
                    <a:lnTo>
                      <a:pt x="119" y="0"/>
                    </a:lnTo>
                    <a:lnTo>
                      <a:pt x="73" y="4"/>
                    </a:lnTo>
                    <a:lnTo>
                      <a:pt x="26" y="0"/>
                    </a:lnTo>
                    <a:lnTo>
                      <a:pt x="0" y="68"/>
                    </a:lnTo>
                    <a:lnTo>
                      <a:pt x="20" y="74"/>
                    </a:lnTo>
                    <a:lnTo>
                      <a:pt x="40" y="22"/>
                    </a:lnTo>
                    <a:lnTo>
                      <a:pt x="40" y="86"/>
                    </a:lnTo>
                    <a:lnTo>
                      <a:pt x="13" y="196"/>
                    </a:lnTo>
                    <a:lnTo>
                      <a:pt x="40"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0" name="Rectangle 143"/>
              <p:cNvSpPr>
                <a:spLocks noChangeArrowheads="1"/>
              </p:cNvSpPr>
              <p:nvPr/>
            </p:nvSpPr>
            <p:spPr bwMode="auto">
              <a:xfrm>
                <a:off x="1957" y="3644"/>
                <a:ext cx="28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Business</a:t>
                </a:r>
                <a:endParaRPr lang="en-US">
                  <a:cs typeface="ＭＳ Ｐゴシック" charset="0"/>
                </a:endParaRPr>
              </a:p>
            </p:txBody>
          </p:sp>
          <p:sp>
            <p:nvSpPr>
              <p:cNvPr id="34971" name="Freeform 144"/>
              <p:cNvSpPr>
                <a:spLocks/>
              </p:cNvSpPr>
              <p:nvPr/>
            </p:nvSpPr>
            <p:spPr bwMode="auto">
              <a:xfrm>
                <a:off x="1799" y="2806"/>
                <a:ext cx="58" cy="49"/>
              </a:xfrm>
              <a:custGeom>
                <a:avLst/>
                <a:gdLst>
                  <a:gd name="T0" fmla="*/ 8 w 159"/>
                  <a:gd name="T1" fmla="*/ 3 h 154"/>
                  <a:gd name="T2" fmla="*/ 4 w 159"/>
                  <a:gd name="T3" fmla="*/ 0 h 154"/>
                  <a:gd name="T4" fmla="*/ 0 w 159"/>
                  <a:gd name="T5" fmla="*/ 3 h 154"/>
                  <a:gd name="T6" fmla="*/ 0 w 159"/>
                  <a:gd name="T7" fmla="*/ 3 h 154"/>
                  <a:gd name="T8" fmla="*/ 4 w 159"/>
                  <a:gd name="T9" fmla="*/ 5 h 154"/>
                  <a:gd name="T10" fmla="*/ 8 w 159"/>
                  <a:gd name="T11" fmla="*/ 3 h 154"/>
                  <a:gd name="T12" fmla="*/ 0 60000 65536"/>
                  <a:gd name="T13" fmla="*/ 0 60000 65536"/>
                  <a:gd name="T14" fmla="*/ 0 60000 65536"/>
                  <a:gd name="T15" fmla="*/ 0 60000 65536"/>
                  <a:gd name="T16" fmla="*/ 0 60000 65536"/>
                  <a:gd name="T17" fmla="*/ 0 60000 65536"/>
                  <a:gd name="T18" fmla="*/ 0 w 159"/>
                  <a:gd name="T19" fmla="*/ 0 h 154"/>
                  <a:gd name="T20" fmla="*/ 159 w 159"/>
                  <a:gd name="T21" fmla="*/ 154 h 154"/>
                </a:gdLst>
                <a:ahLst/>
                <a:cxnLst>
                  <a:cxn ang="T12">
                    <a:pos x="T0" y="T1"/>
                  </a:cxn>
                  <a:cxn ang="T13">
                    <a:pos x="T2" y="T3"/>
                  </a:cxn>
                  <a:cxn ang="T14">
                    <a:pos x="T4" y="T5"/>
                  </a:cxn>
                  <a:cxn ang="T15">
                    <a:pos x="T6" y="T7"/>
                  </a:cxn>
                  <a:cxn ang="T16">
                    <a:pos x="T8" y="T9"/>
                  </a:cxn>
                  <a:cxn ang="T17">
                    <a:pos x="T10" y="T11"/>
                  </a:cxn>
                </a:cxnLst>
                <a:rect l="T18" t="T19" r="T20" b="T21"/>
                <a:pathLst>
                  <a:path w="159" h="154">
                    <a:moveTo>
                      <a:pt x="159" y="77"/>
                    </a:moveTo>
                    <a:cubicBezTo>
                      <a:pt x="159" y="34"/>
                      <a:pt x="123" y="0"/>
                      <a:pt x="80" y="0"/>
                    </a:cubicBezTo>
                    <a:cubicBezTo>
                      <a:pt x="36" y="0"/>
                      <a:pt x="0" y="34"/>
                      <a:pt x="0" y="77"/>
                    </a:cubicBezTo>
                    <a:cubicBezTo>
                      <a:pt x="0" y="77"/>
                      <a:pt x="0" y="77"/>
                      <a:pt x="0" y="77"/>
                    </a:cubicBezTo>
                    <a:cubicBezTo>
                      <a:pt x="0" y="120"/>
                      <a:pt x="36" y="154"/>
                      <a:pt x="80" y="154"/>
                    </a:cubicBezTo>
                    <a:cubicBezTo>
                      <a:pt x="123" y="154"/>
                      <a:pt x="159" y="120"/>
                      <a:pt x="159" y="77"/>
                    </a:cubicBezTo>
                  </a:path>
                </a:pathLst>
              </a:custGeom>
              <a:solidFill>
                <a:srgbClr val="CC99FF"/>
              </a:solidFill>
              <a:ln w="0">
                <a:solidFill>
                  <a:srgbClr val="000000"/>
                </a:solidFill>
                <a:prstDash val="solid"/>
                <a:round/>
                <a:headEnd/>
                <a:tailEnd/>
              </a:ln>
            </p:spPr>
            <p:txBody>
              <a:bodyPr/>
              <a:lstStyle/>
              <a:p>
                <a:endParaRPr lang="en-US"/>
              </a:p>
            </p:txBody>
          </p:sp>
          <p:sp>
            <p:nvSpPr>
              <p:cNvPr id="34972" name="Freeform 145"/>
              <p:cNvSpPr>
                <a:spLocks/>
              </p:cNvSpPr>
              <p:nvPr/>
            </p:nvSpPr>
            <p:spPr bwMode="auto">
              <a:xfrm>
                <a:off x="1799" y="2806"/>
                <a:ext cx="58" cy="49"/>
              </a:xfrm>
              <a:custGeom>
                <a:avLst/>
                <a:gdLst>
                  <a:gd name="T0" fmla="*/ 58 w 58"/>
                  <a:gd name="T1" fmla="*/ 25 h 49"/>
                  <a:gd name="T2" fmla="*/ 29 w 58"/>
                  <a:gd name="T3" fmla="*/ 0 h 49"/>
                  <a:gd name="T4" fmla="*/ 0 w 58"/>
                  <a:gd name="T5" fmla="*/ 25 h 49"/>
                  <a:gd name="T6" fmla="*/ 0 w 58"/>
                  <a:gd name="T7" fmla="*/ 25 h 49"/>
                  <a:gd name="T8" fmla="*/ 29 w 58"/>
                  <a:gd name="T9" fmla="*/ 49 h 49"/>
                  <a:gd name="T10" fmla="*/ 58 w 58"/>
                  <a:gd name="T11" fmla="*/ 25 h 49"/>
                  <a:gd name="T12" fmla="*/ 0 60000 65536"/>
                  <a:gd name="T13" fmla="*/ 0 60000 65536"/>
                  <a:gd name="T14" fmla="*/ 0 60000 65536"/>
                  <a:gd name="T15" fmla="*/ 0 60000 65536"/>
                  <a:gd name="T16" fmla="*/ 0 60000 65536"/>
                  <a:gd name="T17" fmla="*/ 0 60000 65536"/>
                  <a:gd name="T18" fmla="*/ 0 w 58"/>
                  <a:gd name="T19" fmla="*/ 0 h 49"/>
                  <a:gd name="T20" fmla="*/ 58 w 58"/>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8" h="49">
                    <a:moveTo>
                      <a:pt x="58" y="25"/>
                    </a:moveTo>
                    <a:cubicBezTo>
                      <a:pt x="58" y="11"/>
                      <a:pt x="45" y="0"/>
                      <a:pt x="29" y="0"/>
                    </a:cubicBezTo>
                    <a:cubicBezTo>
                      <a:pt x="13" y="0"/>
                      <a:pt x="0" y="11"/>
                      <a:pt x="0" y="25"/>
                    </a:cubicBezTo>
                    <a:cubicBezTo>
                      <a:pt x="0" y="25"/>
                      <a:pt x="0" y="25"/>
                      <a:pt x="0" y="25"/>
                    </a:cubicBezTo>
                    <a:cubicBezTo>
                      <a:pt x="0" y="38"/>
                      <a:pt x="13" y="49"/>
                      <a:pt x="29" y="49"/>
                    </a:cubicBezTo>
                    <a:cubicBezTo>
                      <a:pt x="45" y="49"/>
                      <a:pt x="58" y="38"/>
                      <a:pt x="58" y="25"/>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3" name="Freeform 146"/>
              <p:cNvSpPr>
                <a:spLocks/>
              </p:cNvSpPr>
              <p:nvPr/>
            </p:nvSpPr>
            <p:spPr bwMode="auto">
              <a:xfrm>
                <a:off x="1757" y="2855"/>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2 h 196"/>
                  <a:gd name="T10" fmla="*/ 126 w 143"/>
                  <a:gd name="T11" fmla="*/ 73 h 196"/>
                  <a:gd name="T12" fmla="*/ 143 w 143"/>
                  <a:gd name="T13" fmla="*/ 64 h 196"/>
                  <a:gd name="T14" fmla="*/ 119 w 143"/>
                  <a:gd name="T15" fmla="*/ 0 h 196"/>
                  <a:gd name="T16" fmla="*/ 73 w 143"/>
                  <a:gd name="T17" fmla="*/ 3 h 196"/>
                  <a:gd name="T18" fmla="*/ 27 w 143"/>
                  <a:gd name="T19" fmla="*/ 0 h 196"/>
                  <a:gd name="T20" fmla="*/ 0 w 143"/>
                  <a:gd name="T21" fmla="*/ 67 h 196"/>
                  <a:gd name="T22" fmla="*/ 20 w 143"/>
                  <a:gd name="T23" fmla="*/ 73 h 196"/>
                  <a:gd name="T24" fmla="*/ 40 w 143"/>
                  <a:gd name="T25" fmla="*/ 22 h 196"/>
                  <a:gd name="T26" fmla="*/ 40 w 143"/>
                  <a:gd name="T27" fmla="*/ 86 h 196"/>
                  <a:gd name="T28" fmla="*/ 13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2"/>
                    </a:lnTo>
                    <a:lnTo>
                      <a:pt x="126" y="73"/>
                    </a:lnTo>
                    <a:lnTo>
                      <a:pt x="143" y="64"/>
                    </a:lnTo>
                    <a:lnTo>
                      <a:pt x="119" y="0"/>
                    </a:lnTo>
                    <a:lnTo>
                      <a:pt x="73" y="3"/>
                    </a:lnTo>
                    <a:lnTo>
                      <a:pt x="27" y="0"/>
                    </a:lnTo>
                    <a:lnTo>
                      <a:pt x="0" y="67"/>
                    </a:lnTo>
                    <a:lnTo>
                      <a:pt x="20" y="73"/>
                    </a:lnTo>
                    <a:lnTo>
                      <a:pt x="40" y="22"/>
                    </a:lnTo>
                    <a:lnTo>
                      <a:pt x="40" y="86"/>
                    </a:lnTo>
                    <a:lnTo>
                      <a:pt x="13" y="196"/>
                    </a:lnTo>
                    <a:lnTo>
                      <a:pt x="40" y="196"/>
                    </a:lnTo>
                    <a:lnTo>
                      <a:pt x="73" y="101"/>
                    </a:lnTo>
                    <a:close/>
                  </a:path>
                </a:pathLst>
              </a:cu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74" name="Freeform 147"/>
              <p:cNvSpPr>
                <a:spLocks/>
              </p:cNvSpPr>
              <p:nvPr/>
            </p:nvSpPr>
            <p:spPr bwMode="auto">
              <a:xfrm>
                <a:off x="1757" y="2855"/>
                <a:ext cx="143" cy="196"/>
              </a:xfrm>
              <a:custGeom>
                <a:avLst/>
                <a:gdLst>
                  <a:gd name="T0" fmla="*/ 73 w 143"/>
                  <a:gd name="T1" fmla="*/ 101 h 196"/>
                  <a:gd name="T2" fmla="*/ 106 w 143"/>
                  <a:gd name="T3" fmla="*/ 196 h 196"/>
                  <a:gd name="T4" fmla="*/ 133 w 143"/>
                  <a:gd name="T5" fmla="*/ 196 h 196"/>
                  <a:gd name="T6" fmla="*/ 106 w 143"/>
                  <a:gd name="T7" fmla="*/ 86 h 196"/>
                  <a:gd name="T8" fmla="*/ 106 w 143"/>
                  <a:gd name="T9" fmla="*/ 22 h 196"/>
                  <a:gd name="T10" fmla="*/ 126 w 143"/>
                  <a:gd name="T11" fmla="*/ 73 h 196"/>
                  <a:gd name="T12" fmla="*/ 143 w 143"/>
                  <a:gd name="T13" fmla="*/ 64 h 196"/>
                  <a:gd name="T14" fmla="*/ 119 w 143"/>
                  <a:gd name="T15" fmla="*/ 0 h 196"/>
                  <a:gd name="T16" fmla="*/ 73 w 143"/>
                  <a:gd name="T17" fmla="*/ 3 h 196"/>
                  <a:gd name="T18" fmla="*/ 27 w 143"/>
                  <a:gd name="T19" fmla="*/ 0 h 196"/>
                  <a:gd name="T20" fmla="*/ 0 w 143"/>
                  <a:gd name="T21" fmla="*/ 67 h 196"/>
                  <a:gd name="T22" fmla="*/ 20 w 143"/>
                  <a:gd name="T23" fmla="*/ 73 h 196"/>
                  <a:gd name="T24" fmla="*/ 40 w 143"/>
                  <a:gd name="T25" fmla="*/ 22 h 196"/>
                  <a:gd name="T26" fmla="*/ 40 w 143"/>
                  <a:gd name="T27" fmla="*/ 86 h 196"/>
                  <a:gd name="T28" fmla="*/ 13 w 143"/>
                  <a:gd name="T29" fmla="*/ 196 h 196"/>
                  <a:gd name="T30" fmla="*/ 40 w 143"/>
                  <a:gd name="T31" fmla="*/ 196 h 196"/>
                  <a:gd name="T32" fmla="*/ 73 w 143"/>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6"/>
                  <a:gd name="T53" fmla="*/ 143 w 143"/>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6">
                    <a:moveTo>
                      <a:pt x="73" y="101"/>
                    </a:moveTo>
                    <a:lnTo>
                      <a:pt x="106" y="196"/>
                    </a:lnTo>
                    <a:lnTo>
                      <a:pt x="133" y="196"/>
                    </a:lnTo>
                    <a:lnTo>
                      <a:pt x="106" y="86"/>
                    </a:lnTo>
                    <a:lnTo>
                      <a:pt x="106" y="22"/>
                    </a:lnTo>
                    <a:lnTo>
                      <a:pt x="126" y="73"/>
                    </a:lnTo>
                    <a:lnTo>
                      <a:pt x="143" y="64"/>
                    </a:lnTo>
                    <a:lnTo>
                      <a:pt x="119" y="0"/>
                    </a:lnTo>
                    <a:lnTo>
                      <a:pt x="73" y="3"/>
                    </a:lnTo>
                    <a:lnTo>
                      <a:pt x="27" y="0"/>
                    </a:lnTo>
                    <a:lnTo>
                      <a:pt x="0" y="67"/>
                    </a:lnTo>
                    <a:lnTo>
                      <a:pt x="20" y="73"/>
                    </a:lnTo>
                    <a:lnTo>
                      <a:pt x="40" y="22"/>
                    </a:lnTo>
                    <a:lnTo>
                      <a:pt x="40" y="86"/>
                    </a:lnTo>
                    <a:lnTo>
                      <a:pt x="13" y="196"/>
                    </a:lnTo>
                    <a:lnTo>
                      <a:pt x="40"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5" name="Rectangle 148"/>
              <p:cNvSpPr>
                <a:spLocks noChangeArrowheads="1"/>
              </p:cNvSpPr>
              <p:nvPr/>
            </p:nvSpPr>
            <p:spPr bwMode="auto">
              <a:xfrm>
                <a:off x="1743" y="3077"/>
                <a:ext cx="20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Tester</a:t>
                </a:r>
                <a:endParaRPr lang="en-US">
                  <a:cs typeface="ＭＳ Ｐゴシック" charset="0"/>
                </a:endParaRPr>
              </a:p>
            </p:txBody>
          </p:sp>
          <p:sp>
            <p:nvSpPr>
              <p:cNvPr id="34976" name="Freeform 149"/>
              <p:cNvSpPr>
                <a:spLocks/>
              </p:cNvSpPr>
              <p:nvPr/>
            </p:nvSpPr>
            <p:spPr bwMode="auto">
              <a:xfrm>
                <a:off x="627" y="1653"/>
                <a:ext cx="1610" cy="411"/>
              </a:xfrm>
              <a:custGeom>
                <a:avLst/>
                <a:gdLst>
                  <a:gd name="T0" fmla="*/ 0 w 4456"/>
                  <a:gd name="T1" fmla="*/ 41 h 1301"/>
                  <a:gd name="T2" fmla="*/ 121 w 4456"/>
                  <a:gd name="T3" fmla="*/ 41 h 1301"/>
                  <a:gd name="T4" fmla="*/ 202 w 4456"/>
                  <a:gd name="T5" fmla="*/ 8 h 1301"/>
                  <a:gd name="T6" fmla="*/ 202 w 4456"/>
                  <a:gd name="T7" fmla="*/ 8 h 1301"/>
                  <a:gd name="T8" fmla="*/ 210 w 4456"/>
                  <a:gd name="T9" fmla="*/ 11 h 1301"/>
                  <a:gd name="T10" fmla="*/ 199 w 4456"/>
                  <a:gd name="T11" fmla="*/ 0 h 1301"/>
                  <a:gd name="T12" fmla="*/ 179 w 4456"/>
                  <a:gd name="T13" fmla="*/ 0 h 1301"/>
                  <a:gd name="T14" fmla="*/ 186 w 4456"/>
                  <a:gd name="T15" fmla="*/ 3 h 1301"/>
                  <a:gd name="T16" fmla="*/ 121 w 4456"/>
                  <a:gd name="T17" fmla="*/ 29 h 1301"/>
                  <a:gd name="T18" fmla="*/ 121 w 4456"/>
                  <a:gd name="T19" fmla="*/ 29 h 1301"/>
                  <a:gd name="T20" fmla="*/ 0 w 4456"/>
                  <a:gd name="T21" fmla="*/ 29 h 1301"/>
                  <a:gd name="T22" fmla="*/ 0 w 4456"/>
                  <a:gd name="T23" fmla="*/ 41 h 13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56"/>
                  <a:gd name="T37" fmla="*/ 0 h 1301"/>
                  <a:gd name="T38" fmla="*/ 4456 w 4456"/>
                  <a:gd name="T39" fmla="*/ 1301 h 13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56" h="1301">
                    <a:moveTo>
                      <a:pt x="0" y="1301"/>
                    </a:moveTo>
                    <a:lnTo>
                      <a:pt x="2569" y="1301"/>
                    </a:lnTo>
                    <a:cubicBezTo>
                      <a:pt x="3290" y="1301"/>
                      <a:pt x="3953" y="902"/>
                      <a:pt x="4289" y="264"/>
                    </a:cubicBezTo>
                    <a:lnTo>
                      <a:pt x="4456" y="352"/>
                    </a:lnTo>
                    <a:lnTo>
                      <a:pt x="4210" y="9"/>
                    </a:lnTo>
                    <a:lnTo>
                      <a:pt x="3788" y="0"/>
                    </a:lnTo>
                    <a:lnTo>
                      <a:pt x="3955" y="88"/>
                    </a:lnTo>
                    <a:cubicBezTo>
                      <a:pt x="3684" y="602"/>
                      <a:pt x="3150" y="923"/>
                      <a:pt x="2569" y="923"/>
                    </a:cubicBezTo>
                    <a:lnTo>
                      <a:pt x="0" y="923"/>
                    </a:lnTo>
                    <a:lnTo>
                      <a:pt x="0" y="1301"/>
                    </a:lnTo>
                    <a:close/>
                  </a:path>
                </a:pathLst>
              </a:custGeom>
              <a:solidFill>
                <a:srgbClr val="EDF1F8"/>
              </a:solidFill>
              <a:ln w="0">
                <a:solidFill>
                  <a:srgbClr val="000000"/>
                </a:solidFill>
                <a:prstDash val="solid"/>
                <a:round/>
                <a:headEnd/>
                <a:tailEnd/>
              </a:ln>
            </p:spPr>
            <p:txBody>
              <a:bodyPr/>
              <a:lstStyle/>
              <a:p>
                <a:endParaRPr lang="en-US"/>
              </a:p>
            </p:txBody>
          </p:sp>
          <p:sp>
            <p:nvSpPr>
              <p:cNvPr id="34977" name="Freeform 150"/>
              <p:cNvSpPr>
                <a:spLocks/>
              </p:cNvSpPr>
              <p:nvPr/>
            </p:nvSpPr>
            <p:spPr bwMode="auto">
              <a:xfrm>
                <a:off x="627" y="1653"/>
                <a:ext cx="1610" cy="411"/>
              </a:xfrm>
              <a:custGeom>
                <a:avLst/>
                <a:gdLst>
                  <a:gd name="T0" fmla="*/ 0 w 4456"/>
                  <a:gd name="T1" fmla="*/ 41 h 1301"/>
                  <a:gd name="T2" fmla="*/ 121 w 4456"/>
                  <a:gd name="T3" fmla="*/ 41 h 1301"/>
                  <a:gd name="T4" fmla="*/ 202 w 4456"/>
                  <a:gd name="T5" fmla="*/ 8 h 1301"/>
                  <a:gd name="T6" fmla="*/ 202 w 4456"/>
                  <a:gd name="T7" fmla="*/ 8 h 1301"/>
                  <a:gd name="T8" fmla="*/ 210 w 4456"/>
                  <a:gd name="T9" fmla="*/ 11 h 1301"/>
                  <a:gd name="T10" fmla="*/ 199 w 4456"/>
                  <a:gd name="T11" fmla="*/ 0 h 1301"/>
                  <a:gd name="T12" fmla="*/ 179 w 4456"/>
                  <a:gd name="T13" fmla="*/ 0 h 1301"/>
                  <a:gd name="T14" fmla="*/ 186 w 4456"/>
                  <a:gd name="T15" fmla="*/ 3 h 1301"/>
                  <a:gd name="T16" fmla="*/ 121 w 4456"/>
                  <a:gd name="T17" fmla="*/ 29 h 1301"/>
                  <a:gd name="T18" fmla="*/ 121 w 4456"/>
                  <a:gd name="T19" fmla="*/ 29 h 1301"/>
                  <a:gd name="T20" fmla="*/ 0 w 4456"/>
                  <a:gd name="T21" fmla="*/ 29 h 1301"/>
                  <a:gd name="T22" fmla="*/ 0 w 4456"/>
                  <a:gd name="T23" fmla="*/ 41 h 13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56"/>
                  <a:gd name="T37" fmla="*/ 0 h 1301"/>
                  <a:gd name="T38" fmla="*/ 4456 w 4456"/>
                  <a:gd name="T39" fmla="*/ 1301 h 13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56" h="1301">
                    <a:moveTo>
                      <a:pt x="0" y="1301"/>
                    </a:moveTo>
                    <a:lnTo>
                      <a:pt x="2569" y="1301"/>
                    </a:lnTo>
                    <a:cubicBezTo>
                      <a:pt x="3290" y="1301"/>
                      <a:pt x="3953" y="902"/>
                      <a:pt x="4289" y="264"/>
                    </a:cubicBezTo>
                    <a:lnTo>
                      <a:pt x="4456" y="352"/>
                    </a:lnTo>
                    <a:lnTo>
                      <a:pt x="4210" y="9"/>
                    </a:lnTo>
                    <a:lnTo>
                      <a:pt x="3788" y="0"/>
                    </a:lnTo>
                    <a:lnTo>
                      <a:pt x="3955" y="88"/>
                    </a:lnTo>
                    <a:cubicBezTo>
                      <a:pt x="3684" y="602"/>
                      <a:pt x="3150" y="923"/>
                      <a:pt x="2569" y="923"/>
                    </a:cubicBezTo>
                    <a:lnTo>
                      <a:pt x="0" y="923"/>
                    </a:lnTo>
                    <a:lnTo>
                      <a:pt x="0" y="13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8" name="Rectangle 151"/>
              <p:cNvSpPr>
                <a:spLocks noChangeArrowheads="1"/>
              </p:cNvSpPr>
              <p:nvPr/>
            </p:nvSpPr>
            <p:spPr bwMode="auto">
              <a:xfrm>
                <a:off x="992" y="1766"/>
                <a:ext cx="294" cy="674"/>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979" name="Picture 1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93" y="1769"/>
                <a:ext cx="289" cy="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80" name="Rectangle 153"/>
              <p:cNvSpPr>
                <a:spLocks noChangeArrowheads="1"/>
              </p:cNvSpPr>
              <p:nvPr/>
            </p:nvSpPr>
            <p:spPr bwMode="auto">
              <a:xfrm>
                <a:off x="992" y="1766"/>
                <a:ext cx="294" cy="674"/>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981" name="Rectangle 154"/>
              <p:cNvSpPr>
                <a:spLocks noChangeArrowheads="1"/>
              </p:cNvSpPr>
              <p:nvPr/>
            </p:nvSpPr>
            <p:spPr bwMode="auto">
              <a:xfrm>
                <a:off x="986" y="1761"/>
                <a:ext cx="306" cy="684"/>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982" name="Freeform 155"/>
              <p:cNvSpPr>
                <a:spLocks noEditPoints="1"/>
              </p:cNvSpPr>
              <p:nvPr/>
            </p:nvSpPr>
            <p:spPr bwMode="auto">
              <a:xfrm>
                <a:off x="990" y="1766"/>
                <a:ext cx="295" cy="675"/>
              </a:xfrm>
              <a:custGeom>
                <a:avLst/>
                <a:gdLst>
                  <a:gd name="T0" fmla="*/ 1 w 817"/>
                  <a:gd name="T1" fmla="*/ 67 h 2133"/>
                  <a:gd name="T2" fmla="*/ 0 w 817"/>
                  <a:gd name="T3" fmla="*/ 67 h 2133"/>
                  <a:gd name="T4" fmla="*/ 38 w 817"/>
                  <a:gd name="T5" fmla="*/ 67 h 2133"/>
                  <a:gd name="T6" fmla="*/ 38 w 817"/>
                  <a:gd name="T7" fmla="*/ 67 h 2133"/>
                  <a:gd name="T8" fmla="*/ 38 w 817"/>
                  <a:gd name="T9" fmla="*/ 0 h 2133"/>
                  <a:gd name="T10" fmla="*/ 38 w 817"/>
                  <a:gd name="T11" fmla="*/ 1 h 2133"/>
                  <a:gd name="T12" fmla="*/ 0 w 817"/>
                  <a:gd name="T13" fmla="*/ 1 h 2133"/>
                  <a:gd name="T14" fmla="*/ 1 w 817"/>
                  <a:gd name="T15" fmla="*/ 0 h 2133"/>
                  <a:gd name="T16" fmla="*/ 1 w 817"/>
                  <a:gd name="T17" fmla="*/ 67 h 2133"/>
                  <a:gd name="T18" fmla="*/ 0 w 817"/>
                  <a:gd name="T19" fmla="*/ 0 h 2133"/>
                  <a:gd name="T20" fmla="*/ 0 w 817"/>
                  <a:gd name="T21" fmla="*/ 0 h 2133"/>
                  <a:gd name="T22" fmla="*/ 38 w 817"/>
                  <a:gd name="T23" fmla="*/ 0 h 2133"/>
                  <a:gd name="T24" fmla="*/ 39 w 817"/>
                  <a:gd name="T25" fmla="*/ 0 h 2133"/>
                  <a:gd name="T26" fmla="*/ 39 w 817"/>
                  <a:gd name="T27" fmla="*/ 67 h 2133"/>
                  <a:gd name="T28" fmla="*/ 38 w 817"/>
                  <a:gd name="T29" fmla="*/ 68 h 2133"/>
                  <a:gd name="T30" fmla="*/ 0 w 817"/>
                  <a:gd name="T31" fmla="*/ 68 h 2133"/>
                  <a:gd name="T32" fmla="*/ 0 w 817"/>
                  <a:gd name="T33" fmla="*/ 67 h 2133"/>
                  <a:gd name="T34" fmla="*/ 0 w 817"/>
                  <a:gd name="T35" fmla="*/ 0 h 21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17"/>
                  <a:gd name="T55" fmla="*/ 0 h 2133"/>
                  <a:gd name="T56" fmla="*/ 817 w 817"/>
                  <a:gd name="T57" fmla="*/ 2133 h 21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17" h="2133">
                    <a:moveTo>
                      <a:pt x="16" y="2125"/>
                    </a:moveTo>
                    <a:lnTo>
                      <a:pt x="8" y="2117"/>
                    </a:lnTo>
                    <a:lnTo>
                      <a:pt x="809" y="2117"/>
                    </a:lnTo>
                    <a:lnTo>
                      <a:pt x="801" y="2125"/>
                    </a:lnTo>
                    <a:lnTo>
                      <a:pt x="801" y="8"/>
                    </a:lnTo>
                    <a:lnTo>
                      <a:pt x="809" y="16"/>
                    </a:lnTo>
                    <a:lnTo>
                      <a:pt x="8" y="16"/>
                    </a:lnTo>
                    <a:lnTo>
                      <a:pt x="16" y="8"/>
                    </a:lnTo>
                    <a:lnTo>
                      <a:pt x="16" y="2125"/>
                    </a:lnTo>
                    <a:close/>
                    <a:moveTo>
                      <a:pt x="0" y="8"/>
                    </a:moveTo>
                    <a:cubicBezTo>
                      <a:pt x="0" y="4"/>
                      <a:pt x="3" y="0"/>
                      <a:pt x="8" y="0"/>
                    </a:cubicBezTo>
                    <a:lnTo>
                      <a:pt x="809" y="0"/>
                    </a:lnTo>
                    <a:cubicBezTo>
                      <a:pt x="813" y="0"/>
                      <a:pt x="817" y="4"/>
                      <a:pt x="817" y="8"/>
                    </a:cubicBezTo>
                    <a:lnTo>
                      <a:pt x="817" y="2125"/>
                    </a:lnTo>
                    <a:cubicBezTo>
                      <a:pt x="817" y="2129"/>
                      <a:pt x="813" y="2133"/>
                      <a:pt x="809" y="2133"/>
                    </a:cubicBezTo>
                    <a:lnTo>
                      <a:pt x="8" y="2133"/>
                    </a:lnTo>
                    <a:cubicBezTo>
                      <a:pt x="3" y="2133"/>
                      <a:pt x="0" y="2129"/>
                      <a:pt x="0" y="2125"/>
                    </a:cubicBezTo>
                    <a:lnTo>
                      <a:pt x="0" y="8"/>
                    </a:lnTo>
                    <a:close/>
                  </a:path>
                </a:pathLst>
              </a:custGeom>
              <a:solidFill>
                <a:srgbClr val="FFFFFF"/>
              </a:solidFill>
              <a:ln w="0">
                <a:solidFill>
                  <a:srgbClr val="000000"/>
                </a:solidFill>
                <a:prstDash val="solid"/>
                <a:round/>
                <a:headEnd/>
                <a:tailEnd/>
              </a:ln>
            </p:spPr>
            <p:txBody>
              <a:bodyPr/>
              <a:lstStyle/>
              <a:p>
                <a:endParaRPr lang="en-US"/>
              </a:p>
            </p:txBody>
          </p:sp>
          <p:sp>
            <p:nvSpPr>
              <p:cNvPr id="34983" name="Rectangle 156"/>
              <p:cNvSpPr>
                <a:spLocks noChangeArrowheads="1"/>
              </p:cNvSpPr>
              <p:nvPr/>
            </p:nvSpPr>
            <p:spPr bwMode="auto">
              <a:xfrm>
                <a:off x="986" y="1761"/>
                <a:ext cx="306" cy="684"/>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984" name="Picture 15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17" y="1706"/>
                <a:ext cx="306"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85" name="Picture 15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7" y="1706"/>
                <a:ext cx="306"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86" name="Rectangle 159"/>
              <p:cNvSpPr>
                <a:spLocks noChangeArrowheads="1"/>
              </p:cNvSpPr>
              <p:nvPr/>
            </p:nvSpPr>
            <p:spPr bwMode="auto">
              <a:xfrm>
                <a:off x="927" y="1711"/>
                <a:ext cx="289" cy="670"/>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ＭＳ Ｐゴシック" charset="0"/>
                </a:endParaRPr>
              </a:p>
            </p:txBody>
          </p:sp>
          <p:sp>
            <p:nvSpPr>
              <p:cNvPr id="34987" name="Rectangle 160"/>
              <p:cNvSpPr>
                <a:spLocks noChangeArrowheads="1"/>
              </p:cNvSpPr>
              <p:nvPr/>
            </p:nvSpPr>
            <p:spPr bwMode="auto">
              <a:xfrm>
                <a:off x="1009" y="1979"/>
                <a:ext cx="18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Start </a:t>
                </a:r>
                <a:endParaRPr lang="en-US">
                  <a:cs typeface="ＭＳ Ｐゴシック" charset="0"/>
                </a:endParaRPr>
              </a:p>
            </p:txBody>
          </p:sp>
          <p:sp>
            <p:nvSpPr>
              <p:cNvPr id="34988" name="Rectangle 161"/>
              <p:cNvSpPr>
                <a:spLocks noChangeArrowheads="1"/>
              </p:cNvSpPr>
              <p:nvPr/>
            </p:nvSpPr>
            <p:spPr bwMode="auto">
              <a:xfrm>
                <a:off x="1003" y="2045"/>
                <a:ext cx="16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Here</a:t>
                </a:r>
                <a:endParaRPr lang="en-US">
                  <a:cs typeface="ＭＳ Ｐゴシック" charset="0"/>
                </a:endParaRPr>
              </a:p>
            </p:txBody>
          </p:sp>
          <p:sp>
            <p:nvSpPr>
              <p:cNvPr id="34989" name="Rectangle 162"/>
              <p:cNvSpPr>
                <a:spLocks noChangeArrowheads="1"/>
              </p:cNvSpPr>
              <p:nvPr/>
            </p:nvSpPr>
            <p:spPr bwMode="auto">
              <a:xfrm>
                <a:off x="992" y="2678"/>
                <a:ext cx="294" cy="673"/>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990" name="Picture 16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93" y="2678"/>
                <a:ext cx="289"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91" name="Rectangle 164"/>
              <p:cNvSpPr>
                <a:spLocks noChangeArrowheads="1"/>
              </p:cNvSpPr>
              <p:nvPr/>
            </p:nvSpPr>
            <p:spPr bwMode="auto">
              <a:xfrm>
                <a:off x="992" y="2678"/>
                <a:ext cx="294" cy="673"/>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992" name="Rectangle 165"/>
              <p:cNvSpPr>
                <a:spLocks noChangeArrowheads="1"/>
              </p:cNvSpPr>
              <p:nvPr/>
            </p:nvSpPr>
            <p:spPr bwMode="auto">
              <a:xfrm>
                <a:off x="986" y="2673"/>
                <a:ext cx="306" cy="683"/>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4993" name="Freeform 166"/>
              <p:cNvSpPr>
                <a:spLocks noEditPoints="1"/>
              </p:cNvSpPr>
              <p:nvPr/>
            </p:nvSpPr>
            <p:spPr bwMode="auto">
              <a:xfrm>
                <a:off x="990" y="2675"/>
                <a:ext cx="295" cy="675"/>
              </a:xfrm>
              <a:custGeom>
                <a:avLst/>
                <a:gdLst>
                  <a:gd name="T0" fmla="*/ 1 w 817"/>
                  <a:gd name="T1" fmla="*/ 67 h 2132"/>
                  <a:gd name="T2" fmla="*/ 0 w 817"/>
                  <a:gd name="T3" fmla="*/ 67 h 2132"/>
                  <a:gd name="T4" fmla="*/ 38 w 817"/>
                  <a:gd name="T5" fmla="*/ 67 h 2132"/>
                  <a:gd name="T6" fmla="*/ 38 w 817"/>
                  <a:gd name="T7" fmla="*/ 67 h 2132"/>
                  <a:gd name="T8" fmla="*/ 38 w 817"/>
                  <a:gd name="T9" fmla="*/ 0 h 2132"/>
                  <a:gd name="T10" fmla="*/ 38 w 817"/>
                  <a:gd name="T11" fmla="*/ 1 h 2132"/>
                  <a:gd name="T12" fmla="*/ 0 w 817"/>
                  <a:gd name="T13" fmla="*/ 1 h 2132"/>
                  <a:gd name="T14" fmla="*/ 1 w 817"/>
                  <a:gd name="T15" fmla="*/ 0 h 2132"/>
                  <a:gd name="T16" fmla="*/ 1 w 817"/>
                  <a:gd name="T17" fmla="*/ 67 h 2132"/>
                  <a:gd name="T18" fmla="*/ 0 w 817"/>
                  <a:gd name="T19" fmla="*/ 0 h 2132"/>
                  <a:gd name="T20" fmla="*/ 0 w 817"/>
                  <a:gd name="T21" fmla="*/ 0 h 2132"/>
                  <a:gd name="T22" fmla="*/ 38 w 817"/>
                  <a:gd name="T23" fmla="*/ 0 h 2132"/>
                  <a:gd name="T24" fmla="*/ 39 w 817"/>
                  <a:gd name="T25" fmla="*/ 0 h 2132"/>
                  <a:gd name="T26" fmla="*/ 39 w 817"/>
                  <a:gd name="T27" fmla="*/ 67 h 2132"/>
                  <a:gd name="T28" fmla="*/ 38 w 817"/>
                  <a:gd name="T29" fmla="*/ 68 h 2132"/>
                  <a:gd name="T30" fmla="*/ 0 w 817"/>
                  <a:gd name="T31" fmla="*/ 68 h 2132"/>
                  <a:gd name="T32" fmla="*/ 0 w 817"/>
                  <a:gd name="T33" fmla="*/ 67 h 2132"/>
                  <a:gd name="T34" fmla="*/ 0 w 817"/>
                  <a:gd name="T35" fmla="*/ 0 h 21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17"/>
                  <a:gd name="T55" fmla="*/ 0 h 2132"/>
                  <a:gd name="T56" fmla="*/ 817 w 817"/>
                  <a:gd name="T57" fmla="*/ 2132 h 21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17" h="2132">
                    <a:moveTo>
                      <a:pt x="16" y="2124"/>
                    </a:moveTo>
                    <a:lnTo>
                      <a:pt x="8" y="2116"/>
                    </a:lnTo>
                    <a:lnTo>
                      <a:pt x="809" y="2116"/>
                    </a:lnTo>
                    <a:lnTo>
                      <a:pt x="801" y="2124"/>
                    </a:lnTo>
                    <a:lnTo>
                      <a:pt x="801" y="8"/>
                    </a:lnTo>
                    <a:lnTo>
                      <a:pt x="809" y="16"/>
                    </a:lnTo>
                    <a:lnTo>
                      <a:pt x="8" y="16"/>
                    </a:lnTo>
                    <a:lnTo>
                      <a:pt x="16" y="8"/>
                    </a:lnTo>
                    <a:lnTo>
                      <a:pt x="16" y="2124"/>
                    </a:lnTo>
                    <a:close/>
                    <a:moveTo>
                      <a:pt x="0" y="8"/>
                    </a:moveTo>
                    <a:cubicBezTo>
                      <a:pt x="0" y="3"/>
                      <a:pt x="3" y="0"/>
                      <a:pt x="8" y="0"/>
                    </a:cubicBezTo>
                    <a:lnTo>
                      <a:pt x="809" y="0"/>
                    </a:lnTo>
                    <a:cubicBezTo>
                      <a:pt x="813" y="0"/>
                      <a:pt x="817" y="3"/>
                      <a:pt x="817" y="8"/>
                    </a:cubicBezTo>
                    <a:lnTo>
                      <a:pt x="817" y="2124"/>
                    </a:lnTo>
                    <a:cubicBezTo>
                      <a:pt x="817" y="2129"/>
                      <a:pt x="813" y="2132"/>
                      <a:pt x="809" y="2132"/>
                    </a:cubicBezTo>
                    <a:lnTo>
                      <a:pt x="8" y="2132"/>
                    </a:lnTo>
                    <a:cubicBezTo>
                      <a:pt x="3" y="2132"/>
                      <a:pt x="0" y="2129"/>
                      <a:pt x="0" y="2124"/>
                    </a:cubicBezTo>
                    <a:lnTo>
                      <a:pt x="0" y="8"/>
                    </a:lnTo>
                    <a:close/>
                  </a:path>
                </a:pathLst>
              </a:custGeom>
              <a:solidFill>
                <a:srgbClr val="FFFFFF"/>
              </a:solidFill>
              <a:ln w="0">
                <a:solidFill>
                  <a:srgbClr val="000000"/>
                </a:solidFill>
                <a:prstDash val="solid"/>
                <a:round/>
                <a:headEnd/>
                <a:tailEnd/>
              </a:ln>
            </p:spPr>
            <p:txBody>
              <a:bodyPr/>
              <a:lstStyle/>
              <a:p>
                <a:endParaRPr lang="en-US"/>
              </a:p>
            </p:txBody>
          </p:sp>
          <p:sp>
            <p:nvSpPr>
              <p:cNvPr id="34994" name="Rectangle 167"/>
              <p:cNvSpPr>
                <a:spLocks noChangeArrowheads="1"/>
              </p:cNvSpPr>
              <p:nvPr/>
            </p:nvSpPr>
            <p:spPr bwMode="auto">
              <a:xfrm>
                <a:off x="986" y="2673"/>
                <a:ext cx="306" cy="683"/>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4995" name="Picture 16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7" y="2612"/>
                <a:ext cx="306"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96" name="Picture 16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17" y="2612"/>
                <a:ext cx="306"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97" name="Rectangle 170"/>
              <p:cNvSpPr>
                <a:spLocks noChangeArrowheads="1"/>
              </p:cNvSpPr>
              <p:nvPr/>
            </p:nvSpPr>
            <p:spPr bwMode="auto">
              <a:xfrm>
                <a:off x="927" y="2620"/>
                <a:ext cx="289" cy="670"/>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ＭＳ Ｐゴシック" charset="0"/>
                </a:endParaRPr>
              </a:p>
            </p:txBody>
          </p:sp>
          <p:sp>
            <p:nvSpPr>
              <p:cNvPr id="34998" name="Rectangle 171"/>
              <p:cNvSpPr>
                <a:spLocks noChangeArrowheads="1"/>
              </p:cNvSpPr>
              <p:nvPr/>
            </p:nvSpPr>
            <p:spPr bwMode="auto">
              <a:xfrm>
                <a:off x="969" y="2890"/>
                <a:ext cx="26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System </a:t>
                </a:r>
                <a:endParaRPr lang="en-US">
                  <a:cs typeface="ＭＳ Ｐゴシック" charset="0"/>
                </a:endParaRPr>
              </a:p>
            </p:txBody>
          </p:sp>
          <p:sp>
            <p:nvSpPr>
              <p:cNvPr id="34999" name="Rectangle 172"/>
              <p:cNvSpPr>
                <a:spLocks noChangeArrowheads="1"/>
              </p:cNvSpPr>
              <p:nvPr/>
            </p:nvSpPr>
            <p:spPr bwMode="auto">
              <a:xfrm>
                <a:off x="969" y="2951"/>
                <a:ext cx="243"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Testing</a:t>
                </a:r>
                <a:endParaRPr lang="en-US">
                  <a:cs typeface="ＭＳ Ｐゴシック" charset="0"/>
                </a:endParaRPr>
              </a:p>
            </p:txBody>
          </p:sp>
          <p:sp>
            <p:nvSpPr>
              <p:cNvPr id="35000" name="Rectangle 173"/>
              <p:cNvSpPr>
                <a:spLocks noChangeArrowheads="1"/>
              </p:cNvSpPr>
              <p:nvPr/>
            </p:nvSpPr>
            <p:spPr bwMode="auto">
              <a:xfrm>
                <a:off x="3749" y="2313"/>
                <a:ext cx="878" cy="193"/>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5001" name="Picture 17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51" y="2315"/>
                <a:ext cx="8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02" name="Rectangle 175"/>
              <p:cNvSpPr>
                <a:spLocks noChangeArrowheads="1"/>
              </p:cNvSpPr>
              <p:nvPr/>
            </p:nvSpPr>
            <p:spPr bwMode="auto">
              <a:xfrm>
                <a:off x="3749" y="2313"/>
                <a:ext cx="878" cy="193"/>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5003" name="Rectangle 176"/>
              <p:cNvSpPr>
                <a:spLocks noChangeArrowheads="1"/>
              </p:cNvSpPr>
              <p:nvPr/>
            </p:nvSpPr>
            <p:spPr bwMode="auto">
              <a:xfrm>
                <a:off x="3743" y="2308"/>
                <a:ext cx="890" cy="203"/>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5004" name="Freeform 177"/>
              <p:cNvSpPr>
                <a:spLocks noEditPoints="1"/>
              </p:cNvSpPr>
              <p:nvPr/>
            </p:nvSpPr>
            <p:spPr bwMode="auto">
              <a:xfrm>
                <a:off x="3748" y="2313"/>
                <a:ext cx="879" cy="196"/>
              </a:xfrm>
              <a:custGeom>
                <a:avLst/>
                <a:gdLst>
                  <a:gd name="T0" fmla="*/ 1 w 2435"/>
                  <a:gd name="T1" fmla="*/ 19 h 621"/>
                  <a:gd name="T2" fmla="*/ 0 w 2435"/>
                  <a:gd name="T3" fmla="*/ 19 h 621"/>
                  <a:gd name="T4" fmla="*/ 114 w 2435"/>
                  <a:gd name="T5" fmla="*/ 19 h 621"/>
                  <a:gd name="T6" fmla="*/ 114 w 2435"/>
                  <a:gd name="T7" fmla="*/ 19 h 621"/>
                  <a:gd name="T8" fmla="*/ 114 w 2435"/>
                  <a:gd name="T9" fmla="*/ 0 h 621"/>
                  <a:gd name="T10" fmla="*/ 114 w 2435"/>
                  <a:gd name="T11" fmla="*/ 1 h 621"/>
                  <a:gd name="T12" fmla="*/ 0 w 2435"/>
                  <a:gd name="T13" fmla="*/ 1 h 621"/>
                  <a:gd name="T14" fmla="*/ 1 w 2435"/>
                  <a:gd name="T15" fmla="*/ 0 h 621"/>
                  <a:gd name="T16" fmla="*/ 1 w 2435"/>
                  <a:gd name="T17" fmla="*/ 19 h 621"/>
                  <a:gd name="T18" fmla="*/ 0 w 2435"/>
                  <a:gd name="T19" fmla="*/ 0 h 621"/>
                  <a:gd name="T20" fmla="*/ 0 w 2435"/>
                  <a:gd name="T21" fmla="*/ 0 h 621"/>
                  <a:gd name="T22" fmla="*/ 114 w 2435"/>
                  <a:gd name="T23" fmla="*/ 0 h 621"/>
                  <a:gd name="T24" fmla="*/ 114 w 2435"/>
                  <a:gd name="T25" fmla="*/ 0 h 621"/>
                  <a:gd name="T26" fmla="*/ 114 w 2435"/>
                  <a:gd name="T27" fmla="*/ 19 h 621"/>
                  <a:gd name="T28" fmla="*/ 114 w 2435"/>
                  <a:gd name="T29" fmla="*/ 20 h 621"/>
                  <a:gd name="T30" fmla="*/ 0 w 2435"/>
                  <a:gd name="T31" fmla="*/ 20 h 621"/>
                  <a:gd name="T32" fmla="*/ 0 w 2435"/>
                  <a:gd name="T33" fmla="*/ 19 h 621"/>
                  <a:gd name="T34" fmla="*/ 0 w 2435"/>
                  <a:gd name="T35" fmla="*/ 0 h 6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35"/>
                  <a:gd name="T55" fmla="*/ 0 h 621"/>
                  <a:gd name="T56" fmla="*/ 2435 w 2435"/>
                  <a:gd name="T57" fmla="*/ 621 h 6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35" h="621">
                    <a:moveTo>
                      <a:pt x="16" y="613"/>
                    </a:moveTo>
                    <a:lnTo>
                      <a:pt x="8" y="605"/>
                    </a:lnTo>
                    <a:lnTo>
                      <a:pt x="2427" y="605"/>
                    </a:lnTo>
                    <a:lnTo>
                      <a:pt x="2419" y="613"/>
                    </a:lnTo>
                    <a:lnTo>
                      <a:pt x="2419" y="8"/>
                    </a:lnTo>
                    <a:lnTo>
                      <a:pt x="2427" y="16"/>
                    </a:lnTo>
                    <a:lnTo>
                      <a:pt x="8" y="16"/>
                    </a:lnTo>
                    <a:lnTo>
                      <a:pt x="16" y="8"/>
                    </a:lnTo>
                    <a:lnTo>
                      <a:pt x="16" y="613"/>
                    </a:lnTo>
                    <a:close/>
                    <a:moveTo>
                      <a:pt x="0" y="8"/>
                    </a:moveTo>
                    <a:cubicBezTo>
                      <a:pt x="0" y="4"/>
                      <a:pt x="4" y="0"/>
                      <a:pt x="8" y="0"/>
                    </a:cubicBezTo>
                    <a:lnTo>
                      <a:pt x="2427" y="0"/>
                    </a:lnTo>
                    <a:cubicBezTo>
                      <a:pt x="2431" y="0"/>
                      <a:pt x="2435" y="4"/>
                      <a:pt x="2435" y="8"/>
                    </a:cubicBezTo>
                    <a:lnTo>
                      <a:pt x="2435" y="613"/>
                    </a:lnTo>
                    <a:cubicBezTo>
                      <a:pt x="2435" y="617"/>
                      <a:pt x="2431" y="621"/>
                      <a:pt x="2427" y="621"/>
                    </a:cubicBezTo>
                    <a:lnTo>
                      <a:pt x="8" y="621"/>
                    </a:lnTo>
                    <a:cubicBezTo>
                      <a:pt x="4" y="621"/>
                      <a:pt x="0" y="617"/>
                      <a:pt x="0" y="613"/>
                    </a:cubicBezTo>
                    <a:lnTo>
                      <a:pt x="0" y="8"/>
                    </a:lnTo>
                    <a:close/>
                  </a:path>
                </a:pathLst>
              </a:custGeom>
              <a:solidFill>
                <a:srgbClr val="FFFFFF"/>
              </a:solidFill>
              <a:ln w="0">
                <a:solidFill>
                  <a:srgbClr val="000000"/>
                </a:solidFill>
                <a:prstDash val="solid"/>
                <a:round/>
                <a:headEnd/>
                <a:tailEnd/>
              </a:ln>
            </p:spPr>
            <p:txBody>
              <a:bodyPr/>
              <a:lstStyle/>
              <a:p>
                <a:endParaRPr lang="en-US"/>
              </a:p>
            </p:txBody>
          </p:sp>
          <p:sp>
            <p:nvSpPr>
              <p:cNvPr id="35005" name="Rectangle 178"/>
              <p:cNvSpPr>
                <a:spLocks noChangeArrowheads="1"/>
              </p:cNvSpPr>
              <p:nvPr/>
            </p:nvSpPr>
            <p:spPr bwMode="auto">
              <a:xfrm>
                <a:off x="3743" y="2308"/>
                <a:ext cx="890" cy="203"/>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5006" name="Picture 17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79" y="2253"/>
                <a:ext cx="89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07" name="Picture 18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79" y="2253"/>
                <a:ext cx="89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08" name="Rectangle 181"/>
              <p:cNvSpPr>
                <a:spLocks noChangeArrowheads="1"/>
              </p:cNvSpPr>
              <p:nvPr/>
            </p:nvSpPr>
            <p:spPr bwMode="auto">
              <a:xfrm>
                <a:off x="3685" y="2258"/>
                <a:ext cx="874" cy="191"/>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ＭＳ Ｐゴシック" charset="0"/>
                </a:endParaRPr>
              </a:p>
            </p:txBody>
          </p:sp>
          <p:sp>
            <p:nvSpPr>
              <p:cNvPr id="35009" name="Rectangle 182"/>
              <p:cNvSpPr>
                <a:spLocks noChangeArrowheads="1"/>
              </p:cNvSpPr>
              <p:nvPr/>
            </p:nvSpPr>
            <p:spPr bwMode="auto">
              <a:xfrm>
                <a:off x="3795" y="2318"/>
                <a:ext cx="70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Implement Functionality</a:t>
                </a:r>
                <a:endParaRPr lang="en-US">
                  <a:cs typeface="ＭＳ Ｐゴシック" charset="0"/>
                </a:endParaRPr>
              </a:p>
            </p:txBody>
          </p:sp>
          <p:sp>
            <p:nvSpPr>
              <p:cNvPr id="35010" name="Freeform 183"/>
              <p:cNvSpPr>
                <a:spLocks/>
              </p:cNvSpPr>
              <p:nvPr/>
            </p:nvSpPr>
            <p:spPr bwMode="auto">
              <a:xfrm>
                <a:off x="2010" y="926"/>
                <a:ext cx="57" cy="49"/>
              </a:xfrm>
              <a:custGeom>
                <a:avLst/>
                <a:gdLst>
                  <a:gd name="T0" fmla="*/ 8 w 158"/>
                  <a:gd name="T1" fmla="*/ 3 h 155"/>
                  <a:gd name="T2" fmla="*/ 4 w 158"/>
                  <a:gd name="T3" fmla="*/ 0 h 155"/>
                  <a:gd name="T4" fmla="*/ 0 w 158"/>
                  <a:gd name="T5" fmla="*/ 3 h 155"/>
                  <a:gd name="T6" fmla="*/ 0 w 158"/>
                  <a:gd name="T7" fmla="*/ 3 h 155"/>
                  <a:gd name="T8" fmla="*/ 4 w 158"/>
                  <a:gd name="T9" fmla="*/ 5 h 155"/>
                  <a:gd name="T10" fmla="*/ 8 w 158"/>
                  <a:gd name="T11" fmla="*/ 3 h 155"/>
                  <a:gd name="T12" fmla="*/ 0 60000 65536"/>
                  <a:gd name="T13" fmla="*/ 0 60000 65536"/>
                  <a:gd name="T14" fmla="*/ 0 60000 65536"/>
                  <a:gd name="T15" fmla="*/ 0 60000 65536"/>
                  <a:gd name="T16" fmla="*/ 0 60000 65536"/>
                  <a:gd name="T17" fmla="*/ 0 60000 65536"/>
                  <a:gd name="T18" fmla="*/ 0 w 158"/>
                  <a:gd name="T19" fmla="*/ 0 h 155"/>
                  <a:gd name="T20" fmla="*/ 158 w 158"/>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58" h="155">
                    <a:moveTo>
                      <a:pt x="158" y="77"/>
                    </a:moveTo>
                    <a:cubicBezTo>
                      <a:pt x="158" y="35"/>
                      <a:pt x="123" y="0"/>
                      <a:pt x="79" y="0"/>
                    </a:cubicBezTo>
                    <a:cubicBezTo>
                      <a:pt x="35" y="0"/>
                      <a:pt x="0" y="35"/>
                      <a:pt x="0" y="77"/>
                    </a:cubicBezTo>
                    <a:cubicBezTo>
                      <a:pt x="0" y="77"/>
                      <a:pt x="0" y="77"/>
                      <a:pt x="0" y="77"/>
                    </a:cubicBezTo>
                    <a:cubicBezTo>
                      <a:pt x="0" y="120"/>
                      <a:pt x="35" y="155"/>
                      <a:pt x="79" y="155"/>
                    </a:cubicBezTo>
                    <a:cubicBezTo>
                      <a:pt x="123" y="155"/>
                      <a:pt x="158" y="120"/>
                      <a:pt x="158" y="77"/>
                    </a:cubicBezTo>
                  </a:path>
                </a:pathLst>
              </a:custGeom>
              <a:solidFill>
                <a:srgbClr val="99CC00"/>
              </a:solidFill>
              <a:ln w="0">
                <a:solidFill>
                  <a:srgbClr val="000000"/>
                </a:solidFill>
                <a:prstDash val="solid"/>
                <a:round/>
                <a:headEnd/>
                <a:tailEnd/>
              </a:ln>
            </p:spPr>
            <p:txBody>
              <a:bodyPr/>
              <a:lstStyle/>
              <a:p>
                <a:endParaRPr lang="en-US"/>
              </a:p>
            </p:txBody>
          </p:sp>
          <p:sp>
            <p:nvSpPr>
              <p:cNvPr id="35011" name="Freeform 184"/>
              <p:cNvSpPr>
                <a:spLocks/>
              </p:cNvSpPr>
              <p:nvPr/>
            </p:nvSpPr>
            <p:spPr bwMode="auto">
              <a:xfrm>
                <a:off x="2010" y="926"/>
                <a:ext cx="57" cy="49"/>
              </a:xfrm>
              <a:custGeom>
                <a:avLst/>
                <a:gdLst>
                  <a:gd name="T0" fmla="*/ 57 w 57"/>
                  <a:gd name="T1" fmla="*/ 24 h 49"/>
                  <a:gd name="T2" fmla="*/ 28 w 57"/>
                  <a:gd name="T3" fmla="*/ 0 h 49"/>
                  <a:gd name="T4" fmla="*/ 0 w 57"/>
                  <a:gd name="T5" fmla="*/ 24 h 49"/>
                  <a:gd name="T6" fmla="*/ 0 w 57"/>
                  <a:gd name="T7" fmla="*/ 24 h 49"/>
                  <a:gd name="T8" fmla="*/ 28 w 57"/>
                  <a:gd name="T9" fmla="*/ 49 h 49"/>
                  <a:gd name="T10" fmla="*/ 57 w 57"/>
                  <a:gd name="T11" fmla="*/ 24 h 49"/>
                  <a:gd name="T12" fmla="*/ 0 60000 65536"/>
                  <a:gd name="T13" fmla="*/ 0 60000 65536"/>
                  <a:gd name="T14" fmla="*/ 0 60000 65536"/>
                  <a:gd name="T15" fmla="*/ 0 60000 65536"/>
                  <a:gd name="T16" fmla="*/ 0 60000 65536"/>
                  <a:gd name="T17" fmla="*/ 0 60000 65536"/>
                  <a:gd name="T18" fmla="*/ 0 w 57"/>
                  <a:gd name="T19" fmla="*/ 0 h 49"/>
                  <a:gd name="T20" fmla="*/ 57 w 5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7" h="49">
                    <a:moveTo>
                      <a:pt x="57" y="24"/>
                    </a:moveTo>
                    <a:cubicBezTo>
                      <a:pt x="57" y="11"/>
                      <a:pt x="44" y="0"/>
                      <a:pt x="28" y="0"/>
                    </a:cubicBezTo>
                    <a:cubicBezTo>
                      <a:pt x="12" y="0"/>
                      <a:pt x="0" y="11"/>
                      <a:pt x="0" y="24"/>
                    </a:cubicBezTo>
                    <a:cubicBezTo>
                      <a:pt x="0" y="24"/>
                      <a:pt x="0" y="24"/>
                      <a:pt x="0" y="24"/>
                    </a:cubicBezTo>
                    <a:cubicBezTo>
                      <a:pt x="0" y="38"/>
                      <a:pt x="12" y="49"/>
                      <a:pt x="28" y="49"/>
                    </a:cubicBezTo>
                    <a:cubicBezTo>
                      <a:pt x="44" y="49"/>
                      <a:pt x="57" y="38"/>
                      <a:pt x="57" y="24"/>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2" name="Freeform 185"/>
              <p:cNvSpPr>
                <a:spLocks/>
              </p:cNvSpPr>
              <p:nvPr/>
            </p:nvSpPr>
            <p:spPr bwMode="auto">
              <a:xfrm>
                <a:off x="1967" y="975"/>
                <a:ext cx="143" cy="195"/>
              </a:xfrm>
              <a:custGeom>
                <a:avLst/>
                <a:gdLst>
                  <a:gd name="T0" fmla="*/ 73 w 143"/>
                  <a:gd name="T1" fmla="*/ 101 h 195"/>
                  <a:gd name="T2" fmla="*/ 106 w 143"/>
                  <a:gd name="T3" fmla="*/ 195 h 195"/>
                  <a:gd name="T4" fmla="*/ 133 w 143"/>
                  <a:gd name="T5" fmla="*/ 195 h 195"/>
                  <a:gd name="T6" fmla="*/ 106 w 143"/>
                  <a:gd name="T7" fmla="*/ 85 h 195"/>
                  <a:gd name="T8" fmla="*/ 106 w 143"/>
                  <a:gd name="T9" fmla="*/ 21 h 195"/>
                  <a:gd name="T10" fmla="*/ 126 w 143"/>
                  <a:gd name="T11" fmla="*/ 73 h 195"/>
                  <a:gd name="T12" fmla="*/ 143 w 143"/>
                  <a:gd name="T13" fmla="*/ 64 h 195"/>
                  <a:gd name="T14" fmla="*/ 119 w 143"/>
                  <a:gd name="T15" fmla="*/ 0 h 195"/>
                  <a:gd name="T16" fmla="*/ 73 w 143"/>
                  <a:gd name="T17" fmla="*/ 3 h 195"/>
                  <a:gd name="T18" fmla="*/ 26 w 143"/>
                  <a:gd name="T19" fmla="*/ 0 h 195"/>
                  <a:gd name="T20" fmla="*/ 0 w 143"/>
                  <a:gd name="T21" fmla="*/ 67 h 195"/>
                  <a:gd name="T22" fmla="*/ 20 w 143"/>
                  <a:gd name="T23" fmla="*/ 73 h 195"/>
                  <a:gd name="T24" fmla="*/ 40 w 143"/>
                  <a:gd name="T25" fmla="*/ 21 h 195"/>
                  <a:gd name="T26" fmla="*/ 40 w 143"/>
                  <a:gd name="T27" fmla="*/ 85 h 195"/>
                  <a:gd name="T28" fmla="*/ 13 w 143"/>
                  <a:gd name="T29" fmla="*/ 195 h 195"/>
                  <a:gd name="T30" fmla="*/ 40 w 143"/>
                  <a:gd name="T31" fmla="*/ 195 h 195"/>
                  <a:gd name="T32" fmla="*/ 73 w 143"/>
                  <a:gd name="T33" fmla="*/ 101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5"/>
                  <a:gd name="T53" fmla="*/ 143 w 143"/>
                  <a:gd name="T54" fmla="*/ 195 h 1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5">
                    <a:moveTo>
                      <a:pt x="73" y="101"/>
                    </a:moveTo>
                    <a:lnTo>
                      <a:pt x="106" y="195"/>
                    </a:lnTo>
                    <a:lnTo>
                      <a:pt x="133" y="195"/>
                    </a:lnTo>
                    <a:lnTo>
                      <a:pt x="106" y="85"/>
                    </a:lnTo>
                    <a:lnTo>
                      <a:pt x="106" y="21"/>
                    </a:lnTo>
                    <a:lnTo>
                      <a:pt x="126" y="73"/>
                    </a:lnTo>
                    <a:lnTo>
                      <a:pt x="143" y="64"/>
                    </a:lnTo>
                    <a:lnTo>
                      <a:pt x="119" y="0"/>
                    </a:lnTo>
                    <a:lnTo>
                      <a:pt x="73" y="3"/>
                    </a:lnTo>
                    <a:lnTo>
                      <a:pt x="26" y="0"/>
                    </a:lnTo>
                    <a:lnTo>
                      <a:pt x="0" y="67"/>
                    </a:lnTo>
                    <a:lnTo>
                      <a:pt x="20" y="73"/>
                    </a:lnTo>
                    <a:lnTo>
                      <a:pt x="40" y="21"/>
                    </a:lnTo>
                    <a:lnTo>
                      <a:pt x="40" y="85"/>
                    </a:lnTo>
                    <a:lnTo>
                      <a:pt x="13" y="195"/>
                    </a:lnTo>
                    <a:lnTo>
                      <a:pt x="40" y="195"/>
                    </a:lnTo>
                    <a:lnTo>
                      <a:pt x="73" y="101"/>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3" name="Freeform 186"/>
              <p:cNvSpPr>
                <a:spLocks/>
              </p:cNvSpPr>
              <p:nvPr/>
            </p:nvSpPr>
            <p:spPr bwMode="auto">
              <a:xfrm>
                <a:off x="1967" y="975"/>
                <a:ext cx="143" cy="195"/>
              </a:xfrm>
              <a:custGeom>
                <a:avLst/>
                <a:gdLst>
                  <a:gd name="T0" fmla="*/ 73 w 143"/>
                  <a:gd name="T1" fmla="*/ 101 h 195"/>
                  <a:gd name="T2" fmla="*/ 106 w 143"/>
                  <a:gd name="T3" fmla="*/ 195 h 195"/>
                  <a:gd name="T4" fmla="*/ 133 w 143"/>
                  <a:gd name="T5" fmla="*/ 195 h 195"/>
                  <a:gd name="T6" fmla="*/ 106 w 143"/>
                  <a:gd name="T7" fmla="*/ 85 h 195"/>
                  <a:gd name="T8" fmla="*/ 106 w 143"/>
                  <a:gd name="T9" fmla="*/ 21 h 195"/>
                  <a:gd name="T10" fmla="*/ 126 w 143"/>
                  <a:gd name="T11" fmla="*/ 73 h 195"/>
                  <a:gd name="T12" fmla="*/ 143 w 143"/>
                  <a:gd name="T13" fmla="*/ 64 h 195"/>
                  <a:gd name="T14" fmla="*/ 119 w 143"/>
                  <a:gd name="T15" fmla="*/ 0 h 195"/>
                  <a:gd name="T16" fmla="*/ 73 w 143"/>
                  <a:gd name="T17" fmla="*/ 3 h 195"/>
                  <a:gd name="T18" fmla="*/ 26 w 143"/>
                  <a:gd name="T19" fmla="*/ 0 h 195"/>
                  <a:gd name="T20" fmla="*/ 0 w 143"/>
                  <a:gd name="T21" fmla="*/ 67 h 195"/>
                  <a:gd name="T22" fmla="*/ 20 w 143"/>
                  <a:gd name="T23" fmla="*/ 73 h 195"/>
                  <a:gd name="T24" fmla="*/ 40 w 143"/>
                  <a:gd name="T25" fmla="*/ 21 h 195"/>
                  <a:gd name="T26" fmla="*/ 40 w 143"/>
                  <a:gd name="T27" fmla="*/ 85 h 195"/>
                  <a:gd name="T28" fmla="*/ 13 w 143"/>
                  <a:gd name="T29" fmla="*/ 195 h 195"/>
                  <a:gd name="T30" fmla="*/ 40 w 143"/>
                  <a:gd name="T31" fmla="*/ 195 h 195"/>
                  <a:gd name="T32" fmla="*/ 73 w 143"/>
                  <a:gd name="T33" fmla="*/ 101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95"/>
                  <a:gd name="T53" fmla="*/ 143 w 143"/>
                  <a:gd name="T54" fmla="*/ 195 h 1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95">
                    <a:moveTo>
                      <a:pt x="73" y="101"/>
                    </a:moveTo>
                    <a:lnTo>
                      <a:pt x="106" y="195"/>
                    </a:lnTo>
                    <a:lnTo>
                      <a:pt x="133" y="195"/>
                    </a:lnTo>
                    <a:lnTo>
                      <a:pt x="106" y="85"/>
                    </a:lnTo>
                    <a:lnTo>
                      <a:pt x="106" y="21"/>
                    </a:lnTo>
                    <a:lnTo>
                      <a:pt x="126" y="73"/>
                    </a:lnTo>
                    <a:lnTo>
                      <a:pt x="143" y="64"/>
                    </a:lnTo>
                    <a:lnTo>
                      <a:pt x="119" y="0"/>
                    </a:lnTo>
                    <a:lnTo>
                      <a:pt x="73" y="3"/>
                    </a:lnTo>
                    <a:lnTo>
                      <a:pt x="26" y="0"/>
                    </a:lnTo>
                    <a:lnTo>
                      <a:pt x="0" y="67"/>
                    </a:lnTo>
                    <a:lnTo>
                      <a:pt x="20" y="73"/>
                    </a:lnTo>
                    <a:lnTo>
                      <a:pt x="40" y="21"/>
                    </a:lnTo>
                    <a:lnTo>
                      <a:pt x="40" y="85"/>
                    </a:lnTo>
                    <a:lnTo>
                      <a:pt x="13" y="195"/>
                    </a:lnTo>
                    <a:lnTo>
                      <a:pt x="40" y="195"/>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4" name="Rectangle 187"/>
              <p:cNvSpPr>
                <a:spLocks noChangeArrowheads="1"/>
              </p:cNvSpPr>
              <p:nvPr/>
            </p:nvSpPr>
            <p:spPr bwMode="auto">
              <a:xfrm>
                <a:off x="1997" y="1194"/>
                <a:ext cx="116"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BA</a:t>
                </a:r>
                <a:endParaRPr lang="en-US">
                  <a:cs typeface="ＭＳ Ｐゴシック" charset="0"/>
                </a:endParaRPr>
              </a:p>
            </p:txBody>
          </p:sp>
          <p:sp>
            <p:nvSpPr>
              <p:cNvPr id="35015" name="Freeform 188"/>
              <p:cNvSpPr>
                <a:spLocks/>
              </p:cNvSpPr>
              <p:nvPr/>
            </p:nvSpPr>
            <p:spPr bwMode="auto">
              <a:xfrm>
                <a:off x="1791" y="926"/>
                <a:ext cx="58" cy="49"/>
              </a:xfrm>
              <a:custGeom>
                <a:avLst/>
                <a:gdLst>
                  <a:gd name="T0" fmla="*/ 8 w 159"/>
                  <a:gd name="T1" fmla="*/ 3 h 155"/>
                  <a:gd name="T2" fmla="*/ 4 w 159"/>
                  <a:gd name="T3" fmla="*/ 0 h 155"/>
                  <a:gd name="T4" fmla="*/ 0 w 159"/>
                  <a:gd name="T5" fmla="*/ 3 h 155"/>
                  <a:gd name="T6" fmla="*/ 0 w 159"/>
                  <a:gd name="T7" fmla="*/ 3 h 155"/>
                  <a:gd name="T8" fmla="*/ 4 w 159"/>
                  <a:gd name="T9" fmla="*/ 5 h 155"/>
                  <a:gd name="T10" fmla="*/ 8 w 159"/>
                  <a:gd name="T11" fmla="*/ 3 h 155"/>
                  <a:gd name="T12" fmla="*/ 0 60000 65536"/>
                  <a:gd name="T13" fmla="*/ 0 60000 65536"/>
                  <a:gd name="T14" fmla="*/ 0 60000 65536"/>
                  <a:gd name="T15" fmla="*/ 0 60000 65536"/>
                  <a:gd name="T16" fmla="*/ 0 60000 65536"/>
                  <a:gd name="T17" fmla="*/ 0 60000 65536"/>
                  <a:gd name="T18" fmla="*/ 0 w 159"/>
                  <a:gd name="T19" fmla="*/ 0 h 155"/>
                  <a:gd name="T20" fmla="*/ 159 w 159"/>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59" h="155">
                    <a:moveTo>
                      <a:pt x="159" y="77"/>
                    </a:moveTo>
                    <a:cubicBezTo>
                      <a:pt x="159" y="35"/>
                      <a:pt x="123" y="0"/>
                      <a:pt x="79" y="0"/>
                    </a:cubicBezTo>
                    <a:cubicBezTo>
                      <a:pt x="36" y="0"/>
                      <a:pt x="0" y="35"/>
                      <a:pt x="0" y="77"/>
                    </a:cubicBezTo>
                    <a:cubicBezTo>
                      <a:pt x="0" y="77"/>
                      <a:pt x="0" y="77"/>
                      <a:pt x="0" y="77"/>
                    </a:cubicBezTo>
                    <a:cubicBezTo>
                      <a:pt x="0" y="120"/>
                      <a:pt x="36" y="155"/>
                      <a:pt x="79" y="155"/>
                    </a:cubicBezTo>
                    <a:cubicBezTo>
                      <a:pt x="123" y="155"/>
                      <a:pt x="159" y="120"/>
                      <a:pt x="159" y="77"/>
                    </a:cubicBezTo>
                  </a:path>
                </a:pathLst>
              </a:custGeom>
              <a:solidFill>
                <a:srgbClr val="00CCFF"/>
              </a:solidFill>
              <a:ln w="0">
                <a:solidFill>
                  <a:srgbClr val="000000"/>
                </a:solidFill>
                <a:prstDash val="solid"/>
                <a:round/>
                <a:headEnd/>
                <a:tailEnd/>
              </a:ln>
            </p:spPr>
            <p:txBody>
              <a:bodyPr/>
              <a:lstStyle/>
              <a:p>
                <a:endParaRPr lang="en-US"/>
              </a:p>
            </p:txBody>
          </p:sp>
          <p:sp>
            <p:nvSpPr>
              <p:cNvPr id="35016" name="Freeform 189"/>
              <p:cNvSpPr>
                <a:spLocks/>
              </p:cNvSpPr>
              <p:nvPr/>
            </p:nvSpPr>
            <p:spPr bwMode="auto">
              <a:xfrm>
                <a:off x="1791" y="926"/>
                <a:ext cx="58" cy="49"/>
              </a:xfrm>
              <a:custGeom>
                <a:avLst/>
                <a:gdLst>
                  <a:gd name="T0" fmla="*/ 58 w 58"/>
                  <a:gd name="T1" fmla="*/ 24 h 49"/>
                  <a:gd name="T2" fmla="*/ 29 w 58"/>
                  <a:gd name="T3" fmla="*/ 0 h 49"/>
                  <a:gd name="T4" fmla="*/ 0 w 58"/>
                  <a:gd name="T5" fmla="*/ 24 h 49"/>
                  <a:gd name="T6" fmla="*/ 0 w 58"/>
                  <a:gd name="T7" fmla="*/ 24 h 49"/>
                  <a:gd name="T8" fmla="*/ 29 w 58"/>
                  <a:gd name="T9" fmla="*/ 49 h 49"/>
                  <a:gd name="T10" fmla="*/ 58 w 58"/>
                  <a:gd name="T11" fmla="*/ 24 h 49"/>
                  <a:gd name="T12" fmla="*/ 0 60000 65536"/>
                  <a:gd name="T13" fmla="*/ 0 60000 65536"/>
                  <a:gd name="T14" fmla="*/ 0 60000 65536"/>
                  <a:gd name="T15" fmla="*/ 0 60000 65536"/>
                  <a:gd name="T16" fmla="*/ 0 60000 65536"/>
                  <a:gd name="T17" fmla="*/ 0 60000 65536"/>
                  <a:gd name="T18" fmla="*/ 0 w 58"/>
                  <a:gd name="T19" fmla="*/ 0 h 49"/>
                  <a:gd name="T20" fmla="*/ 58 w 58"/>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8" h="49">
                    <a:moveTo>
                      <a:pt x="58" y="24"/>
                    </a:moveTo>
                    <a:cubicBezTo>
                      <a:pt x="58" y="11"/>
                      <a:pt x="45" y="0"/>
                      <a:pt x="29" y="0"/>
                    </a:cubicBezTo>
                    <a:cubicBezTo>
                      <a:pt x="13" y="0"/>
                      <a:pt x="0" y="11"/>
                      <a:pt x="0" y="24"/>
                    </a:cubicBezTo>
                    <a:cubicBezTo>
                      <a:pt x="0" y="24"/>
                      <a:pt x="0" y="24"/>
                      <a:pt x="0" y="24"/>
                    </a:cubicBezTo>
                    <a:cubicBezTo>
                      <a:pt x="0" y="38"/>
                      <a:pt x="13" y="49"/>
                      <a:pt x="29" y="49"/>
                    </a:cubicBezTo>
                    <a:cubicBezTo>
                      <a:pt x="45" y="49"/>
                      <a:pt x="58" y="38"/>
                      <a:pt x="58" y="24"/>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7" name="Freeform 190"/>
              <p:cNvSpPr>
                <a:spLocks/>
              </p:cNvSpPr>
              <p:nvPr/>
            </p:nvSpPr>
            <p:spPr bwMode="auto">
              <a:xfrm>
                <a:off x="1749" y="975"/>
                <a:ext cx="142" cy="195"/>
              </a:xfrm>
              <a:custGeom>
                <a:avLst/>
                <a:gdLst>
                  <a:gd name="T0" fmla="*/ 72 w 142"/>
                  <a:gd name="T1" fmla="*/ 101 h 195"/>
                  <a:gd name="T2" fmla="*/ 106 w 142"/>
                  <a:gd name="T3" fmla="*/ 195 h 195"/>
                  <a:gd name="T4" fmla="*/ 132 w 142"/>
                  <a:gd name="T5" fmla="*/ 195 h 195"/>
                  <a:gd name="T6" fmla="*/ 106 w 142"/>
                  <a:gd name="T7" fmla="*/ 85 h 195"/>
                  <a:gd name="T8" fmla="*/ 106 w 142"/>
                  <a:gd name="T9" fmla="*/ 21 h 195"/>
                  <a:gd name="T10" fmla="*/ 126 w 142"/>
                  <a:gd name="T11" fmla="*/ 73 h 195"/>
                  <a:gd name="T12" fmla="*/ 142 w 142"/>
                  <a:gd name="T13" fmla="*/ 64 h 195"/>
                  <a:gd name="T14" fmla="*/ 119 w 142"/>
                  <a:gd name="T15" fmla="*/ 0 h 195"/>
                  <a:gd name="T16" fmla="*/ 72 w 142"/>
                  <a:gd name="T17" fmla="*/ 3 h 195"/>
                  <a:gd name="T18" fmla="*/ 26 w 142"/>
                  <a:gd name="T19" fmla="*/ 0 h 195"/>
                  <a:gd name="T20" fmla="*/ 0 w 142"/>
                  <a:gd name="T21" fmla="*/ 67 h 195"/>
                  <a:gd name="T22" fmla="*/ 19 w 142"/>
                  <a:gd name="T23" fmla="*/ 73 h 195"/>
                  <a:gd name="T24" fmla="*/ 39 w 142"/>
                  <a:gd name="T25" fmla="*/ 21 h 195"/>
                  <a:gd name="T26" fmla="*/ 39 w 142"/>
                  <a:gd name="T27" fmla="*/ 85 h 195"/>
                  <a:gd name="T28" fmla="*/ 13 w 142"/>
                  <a:gd name="T29" fmla="*/ 195 h 195"/>
                  <a:gd name="T30" fmla="*/ 39 w 142"/>
                  <a:gd name="T31" fmla="*/ 195 h 195"/>
                  <a:gd name="T32" fmla="*/ 72 w 142"/>
                  <a:gd name="T33" fmla="*/ 101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95"/>
                  <a:gd name="T53" fmla="*/ 142 w 142"/>
                  <a:gd name="T54" fmla="*/ 195 h 1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95">
                    <a:moveTo>
                      <a:pt x="72" y="101"/>
                    </a:moveTo>
                    <a:lnTo>
                      <a:pt x="106" y="195"/>
                    </a:lnTo>
                    <a:lnTo>
                      <a:pt x="132" y="195"/>
                    </a:lnTo>
                    <a:lnTo>
                      <a:pt x="106" y="85"/>
                    </a:lnTo>
                    <a:lnTo>
                      <a:pt x="106" y="21"/>
                    </a:lnTo>
                    <a:lnTo>
                      <a:pt x="126" y="73"/>
                    </a:lnTo>
                    <a:lnTo>
                      <a:pt x="142" y="64"/>
                    </a:lnTo>
                    <a:lnTo>
                      <a:pt x="119" y="0"/>
                    </a:lnTo>
                    <a:lnTo>
                      <a:pt x="72" y="3"/>
                    </a:lnTo>
                    <a:lnTo>
                      <a:pt x="26" y="0"/>
                    </a:lnTo>
                    <a:lnTo>
                      <a:pt x="0" y="67"/>
                    </a:lnTo>
                    <a:lnTo>
                      <a:pt x="19" y="73"/>
                    </a:lnTo>
                    <a:lnTo>
                      <a:pt x="39" y="21"/>
                    </a:lnTo>
                    <a:lnTo>
                      <a:pt x="39" y="85"/>
                    </a:lnTo>
                    <a:lnTo>
                      <a:pt x="13" y="195"/>
                    </a:lnTo>
                    <a:lnTo>
                      <a:pt x="39" y="195"/>
                    </a:lnTo>
                    <a:lnTo>
                      <a:pt x="72" y="101"/>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8" name="Freeform 191"/>
              <p:cNvSpPr>
                <a:spLocks/>
              </p:cNvSpPr>
              <p:nvPr/>
            </p:nvSpPr>
            <p:spPr bwMode="auto">
              <a:xfrm>
                <a:off x="1749" y="975"/>
                <a:ext cx="142" cy="195"/>
              </a:xfrm>
              <a:custGeom>
                <a:avLst/>
                <a:gdLst>
                  <a:gd name="T0" fmla="*/ 72 w 142"/>
                  <a:gd name="T1" fmla="*/ 101 h 195"/>
                  <a:gd name="T2" fmla="*/ 106 w 142"/>
                  <a:gd name="T3" fmla="*/ 195 h 195"/>
                  <a:gd name="T4" fmla="*/ 132 w 142"/>
                  <a:gd name="T5" fmla="*/ 195 h 195"/>
                  <a:gd name="T6" fmla="*/ 106 w 142"/>
                  <a:gd name="T7" fmla="*/ 85 h 195"/>
                  <a:gd name="T8" fmla="*/ 106 w 142"/>
                  <a:gd name="T9" fmla="*/ 21 h 195"/>
                  <a:gd name="T10" fmla="*/ 126 w 142"/>
                  <a:gd name="T11" fmla="*/ 73 h 195"/>
                  <a:gd name="T12" fmla="*/ 142 w 142"/>
                  <a:gd name="T13" fmla="*/ 64 h 195"/>
                  <a:gd name="T14" fmla="*/ 119 w 142"/>
                  <a:gd name="T15" fmla="*/ 0 h 195"/>
                  <a:gd name="T16" fmla="*/ 72 w 142"/>
                  <a:gd name="T17" fmla="*/ 3 h 195"/>
                  <a:gd name="T18" fmla="*/ 26 w 142"/>
                  <a:gd name="T19" fmla="*/ 0 h 195"/>
                  <a:gd name="T20" fmla="*/ 0 w 142"/>
                  <a:gd name="T21" fmla="*/ 67 h 195"/>
                  <a:gd name="T22" fmla="*/ 19 w 142"/>
                  <a:gd name="T23" fmla="*/ 73 h 195"/>
                  <a:gd name="T24" fmla="*/ 39 w 142"/>
                  <a:gd name="T25" fmla="*/ 21 h 195"/>
                  <a:gd name="T26" fmla="*/ 39 w 142"/>
                  <a:gd name="T27" fmla="*/ 85 h 195"/>
                  <a:gd name="T28" fmla="*/ 13 w 142"/>
                  <a:gd name="T29" fmla="*/ 195 h 195"/>
                  <a:gd name="T30" fmla="*/ 39 w 142"/>
                  <a:gd name="T31" fmla="*/ 195 h 195"/>
                  <a:gd name="T32" fmla="*/ 72 w 142"/>
                  <a:gd name="T33" fmla="*/ 101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95"/>
                  <a:gd name="T53" fmla="*/ 142 w 142"/>
                  <a:gd name="T54" fmla="*/ 195 h 1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95">
                    <a:moveTo>
                      <a:pt x="72" y="101"/>
                    </a:moveTo>
                    <a:lnTo>
                      <a:pt x="106" y="195"/>
                    </a:lnTo>
                    <a:lnTo>
                      <a:pt x="132" y="195"/>
                    </a:lnTo>
                    <a:lnTo>
                      <a:pt x="106" y="85"/>
                    </a:lnTo>
                    <a:lnTo>
                      <a:pt x="106" y="21"/>
                    </a:lnTo>
                    <a:lnTo>
                      <a:pt x="126" y="73"/>
                    </a:lnTo>
                    <a:lnTo>
                      <a:pt x="142" y="64"/>
                    </a:lnTo>
                    <a:lnTo>
                      <a:pt x="119" y="0"/>
                    </a:lnTo>
                    <a:lnTo>
                      <a:pt x="72" y="3"/>
                    </a:lnTo>
                    <a:lnTo>
                      <a:pt x="26" y="0"/>
                    </a:lnTo>
                    <a:lnTo>
                      <a:pt x="0" y="67"/>
                    </a:lnTo>
                    <a:lnTo>
                      <a:pt x="19" y="73"/>
                    </a:lnTo>
                    <a:lnTo>
                      <a:pt x="39" y="21"/>
                    </a:lnTo>
                    <a:lnTo>
                      <a:pt x="39" y="85"/>
                    </a:lnTo>
                    <a:lnTo>
                      <a:pt x="13" y="195"/>
                    </a:lnTo>
                    <a:lnTo>
                      <a:pt x="39" y="195"/>
                    </a:lnTo>
                    <a:lnTo>
                      <a:pt x="72"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9" name="Rectangle 192"/>
              <p:cNvSpPr>
                <a:spLocks noChangeArrowheads="1"/>
              </p:cNvSpPr>
              <p:nvPr/>
            </p:nvSpPr>
            <p:spPr bwMode="auto">
              <a:xfrm>
                <a:off x="1697" y="1194"/>
                <a:ext cx="28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Business</a:t>
                </a:r>
                <a:endParaRPr lang="en-US">
                  <a:cs typeface="ＭＳ Ｐゴシック" charset="0"/>
                </a:endParaRPr>
              </a:p>
            </p:txBody>
          </p:sp>
          <p:sp>
            <p:nvSpPr>
              <p:cNvPr id="35020" name="Rectangle 193"/>
              <p:cNvSpPr>
                <a:spLocks noChangeArrowheads="1"/>
              </p:cNvSpPr>
              <p:nvPr/>
            </p:nvSpPr>
            <p:spPr bwMode="auto">
              <a:xfrm>
                <a:off x="3685" y="1751"/>
                <a:ext cx="942" cy="17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5021" name="Picture 19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85" y="1755"/>
                <a:ext cx="93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2" name="Rectangle 195"/>
              <p:cNvSpPr>
                <a:spLocks noChangeArrowheads="1"/>
              </p:cNvSpPr>
              <p:nvPr/>
            </p:nvSpPr>
            <p:spPr bwMode="auto">
              <a:xfrm>
                <a:off x="3685" y="1751"/>
                <a:ext cx="942" cy="172"/>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5023" name="Rectangle 196"/>
              <p:cNvSpPr>
                <a:spLocks noChangeArrowheads="1"/>
              </p:cNvSpPr>
              <p:nvPr/>
            </p:nvSpPr>
            <p:spPr bwMode="auto">
              <a:xfrm>
                <a:off x="3679" y="1751"/>
                <a:ext cx="954" cy="183"/>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sp>
            <p:nvSpPr>
              <p:cNvPr id="35024" name="Freeform 197"/>
              <p:cNvSpPr>
                <a:spLocks noEditPoints="1"/>
              </p:cNvSpPr>
              <p:nvPr/>
            </p:nvSpPr>
            <p:spPr bwMode="auto">
              <a:xfrm>
                <a:off x="3682" y="1753"/>
                <a:ext cx="945" cy="177"/>
              </a:xfrm>
              <a:custGeom>
                <a:avLst/>
                <a:gdLst>
                  <a:gd name="T0" fmla="*/ 1 w 2616"/>
                  <a:gd name="T1" fmla="*/ 17 h 560"/>
                  <a:gd name="T2" fmla="*/ 0 w 2616"/>
                  <a:gd name="T3" fmla="*/ 17 h 560"/>
                  <a:gd name="T4" fmla="*/ 123 w 2616"/>
                  <a:gd name="T5" fmla="*/ 17 h 560"/>
                  <a:gd name="T6" fmla="*/ 122 w 2616"/>
                  <a:gd name="T7" fmla="*/ 17 h 560"/>
                  <a:gd name="T8" fmla="*/ 122 w 2616"/>
                  <a:gd name="T9" fmla="*/ 0 h 560"/>
                  <a:gd name="T10" fmla="*/ 123 w 2616"/>
                  <a:gd name="T11" fmla="*/ 1 h 560"/>
                  <a:gd name="T12" fmla="*/ 0 w 2616"/>
                  <a:gd name="T13" fmla="*/ 1 h 560"/>
                  <a:gd name="T14" fmla="*/ 1 w 2616"/>
                  <a:gd name="T15" fmla="*/ 0 h 560"/>
                  <a:gd name="T16" fmla="*/ 1 w 2616"/>
                  <a:gd name="T17" fmla="*/ 17 h 560"/>
                  <a:gd name="T18" fmla="*/ 0 w 2616"/>
                  <a:gd name="T19" fmla="*/ 0 h 560"/>
                  <a:gd name="T20" fmla="*/ 0 w 2616"/>
                  <a:gd name="T21" fmla="*/ 0 h 560"/>
                  <a:gd name="T22" fmla="*/ 123 w 2616"/>
                  <a:gd name="T23" fmla="*/ 0 h 560"/>
                  <a:gd name="T24" fmla="*/ 123 w 2616"/>
                  <a:gd name="T25" fmla="*/ 0 h 560"/>
                  <a:gd name="T26" fmla="*/ 123 w 2616"/>
                  <a:gd name="T27" fmla="*/ 17 h 560"/>
                  <a:gd name="T28" fmla="*/ 123 w 2616"/>
                  <a:gd name="T29" fmla="*/ 18 h 560"/>
                  <a:gd name="T30" fmla="*/ 0 w 2616"/>
                  <a:gd name="T31" fmla="*/ 18 h 560"/>
                  <a:gd name="T32" fmla="*/ 0 w 2616"/>
                  <a:gd name="T33" fmla="*/ 17 h 560"/>
                  <a:gd name="T34" fmla="*/ 0 w 2616"/>
                  <a:gd name="T35" fmla="*/ 0 h 5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16"/>
                  <a:gd name="T55" fmla="*/ 0 h 560"/>
                  <a:gd name="T56" fmla="*/ 2616 w 2616"/>
                  <a:gd name="T57" fmla="*/ 560 h 5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16" h="560">
                    <a:moveTo>
                      <a:pt x="16" y="552"/>
                    </a:moveTo>
                    <a:lnTo>
                      <a:pt x="8" y="544"/>
                    </a:lnTo>
                    <a:lnTo>
                      <a:pt x="2608" y="544"/>
                    </a:lnTo>
                    <a:lnTo>
                      <a:pt x="2600" y="552"/>
                    </a:lnTo>
                    <a:lnTo>
                      <a:pt x="2600" y="8"/>
                    </a:lnTo>
                    <a:lnTo>
                      <a:pt x="2608" y="16"/>
                    </a:lnTo>
                    <a:lnTo>
                      <a:pt x="8" y="16"/>
                    </a:lnTo>
                    <a:lnTo>
                      <a:pt x="16" y="8"/>
                    </a:lnTo>
                    <a:lnTo>
                      <a:pt x="16" y="552"/>
                    </a:lnTo>
                    <a:close/>
                    <a:moveTo>
                      <a:pt x="0" y="8"/>
                    </a:moveTo>
                    <a:cubicBezTo>
                      <a:pt x="0" y="3"/>
                      <a:pt x="3" y="0"/>
                      <a:pt x="8" y="0"/>
                    </a:cubicBezTo>
                    <a:lnTo>
                      <a:pt x="2608" y="0"/>
                    </a:lnTo>
                    <a:cubicBezTo>
                      <a:pt x="2612" y="0"/>
                      <a:pt x="2616" y="3"/>
                      <a:pt x="2616" y="8"/>
                    </a:cubicBezTo>
                    <a:lnTo>
                      <a:pt x="2616" y="552"/>
                    </a:lnTo>
                    <a:cubicBezTo>
                      <a:pt x="2616" y="557"/>
                      <a:pt x="2612" y="560"/>
                      <a:pt x="2608" y="560"/>
                    </a:cubicBezTo>
                    <a:lnTo>
                      <a:pt x="8" y="560"/>
                    </a:lnTo>
                    <a:cubicBezTo>
                      <a:pt x="3" y="560"/>
                      <a:pt x="0" y="557"/>
                      <a:pt x="0" y="552"/>
                    </a:cubicBezTo>
                    <a:lnTo>
                      <a:pt x="0" y="8"/>
                    </a:lnTo>
                    <a:close/>
                  </a:path>
                </a:pathLst>
              </a:custGeom>
              <a:solidFill>
                <a:srgbClr val="FFFFFF"/>
              </a:solidFill>
              <a:ln w="0">
                <a:solidFill>
                  <a:srgbClr val="000000"/>
                </a:solidFill>
                <a:prstDash val="solid"/>
                <a:round/>
                <a:headEnd/>
                <a:tailEnd/>
              </a:ln>
            </p:spPr>
            <p:txBody>
              <a:bodyPr/>
              <a:lstStyle/>
              <a:p>
                <a:endParaRPr lang="en-US"/>
              </a:p>
            </p:txBody>
          </p:sp>
          <p:sp>
            <p:nvSpPr>
              <p:cNvPr id="35025" name="Rectangle 198"/>
              <p:cNvSpPr>
                <a:spLocks noChangeArrowheads="1"/>
              </p:cNvSpPr>
              <p:nvPr/>
            </p:nvSpPr>
            <p:spPr bwMode="auto">
              <a:xfrm>
                <a:off x="3679" y="1751"/>
                <a:ext cx="954" cy="183"/>
              </a:xfrm>
              <a:prstGeom prst="rect">
                <a:avLst/>
              </a:prstGeom>
              <a:solidFill>
                <a:srgbClr val="4979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ＭＳ Ｐゴシック" charset="0"/>
                </a:endParaRPr>
              </a:p>
            </p:txBody>
          </p:sp>
          <p:pic>
            <p:nvPicPr>
              <p:cNvPr id="35026" name="Picture 19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10" y="1691"/>
                <a:ext cx="95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27" name="Picture 20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10" y="1691"/>
                <a:ext cx="95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8" name="Rectangle 201"/>
              <p:cNvSpPr>
                <a:spLocks noChangeArrowheads="1"/>
              </p:cNvSpPr>
              <p:nvPr/>
            </p:nvSpPr>
            <p:spPr bwMode="auto">
              <a:xfrm>
                <a:off x="3619" y="1697"/>
                <a:ext cx="940" cy="17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ＭＳ Ｐゴシック" charset="0"/>
                </a:endParaRPr>
              </a:p>
            </p:txBody>
          </p:sp>
          <p:sp>
            <p:nvSpPr>
              <p:cNvPr id="35029" name="Rectangle 202"/>
              <p:cNvSpPr>
                <a:spLocks noChangeArrowheads="1"/>
              </p:cNvSpPr>
              <p:nvPr/>
            </p:nvSpPr>
            <p:spPr bwMode="auto">
              <a:xfrm>
                <a:off x="3789" y="1715"/>
                <a:ext cx="676"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Implement Automated </a:t>
                </a:r>
                <a:endParaRPr lang="en-US">
                  <a:cs typeface="ＭＳ Ｐゴシック" charset="0"/>
                </a:endParaRPr>
              </a:p>
            </p:txBody>
          </p:sp>
          <p:sp>
            <p:nvSpPr>
              <p:cNvPr id="35030" name="Rectangle 203"/>
              <p:cNvSpPr>
                <a:spLocks noChangeArrowheads="1"/>
              </p:cNvSpPr>
              <p:nvPr/>
            </p:nvSpPr>
            <p:spPr bwMode="auto">
              <a:xfrm>
                <a:off x="3841" y="1781"/>
                <a:ext cx="543"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Acceptance Tests</a:t>
                </a:r>
                <a:endParaRPr lang="en-US">
                  <a:cs typeface="ＭＳ Ｐゴシック" charset="0"/>
                </a:endParaRPr>
              </a:p>
            </p:txBody>
          </p:sp>
          <p:sp>
            <p:nvSpPr>
              <p:cNvPr id="35031" name="Freeform 204"/>
              <p:cNvSpPr>
                <a:spLocks/>
              </p:cNvSpPr>
              <p:nvPr/>
            </p:nvSpPr>
            <p:spPr bwMode="auto">
              <a:xfrm>
                <a:off x="4929" y="2132"/>
                <a:ext cx="58" cy="49"/>
              </a:xfrm>
              <a:custGeom>
                <a:avLst/>
                <a:gdLst>
                  <a:gd name="T0" fmla="*/ 8 w 159"/>
                  <a:gd name="T1" fmla="*/ 3 h 155"/>
                  <a:gd name="T2" fmla="*/ 4 w 159"/>
                  <a:gd name="T3" fmla="*/ 0 h 155"/>
                  <a:gd name="T4" fmla="*/ 0 w 159"/>
                  <a:gd name="T5" fmla="*/ 3 h 155"/>
                  <a:gd name="T6" fmla="*/ 0 w 159"/>
                  <a:gd name="T7" fmla="*/ 3 h 155"/>
                  <a:gd name="T8" fmla="*/ 4 w 159"/>
                  <a:gd name="T9" fmla="*/ 5 h 155"/>
                  <a:gd name="T10" fmla="*/ 8 w 159"/>
                  <a:gd name="T11" fmla="*/ 3 h 155"/>
                  <a:gd name="T12" fmla="*/ 0 60000 65536"/>
                  <a:gd name="T13" fmla="*/ 0 60000 65536"/>
                  <a:gd name="T14" fmla="*/ 0 60000 65536"/>
                  <a:gd name="T15" fmla="*/ 0 60000 65536"/>
                  <a:gd name="T16" fmla="*/ 0 60000 65536"/>
                  <a:gd name="T17" fmla="*/ 0 60000 65536"/>
                  <a:gd name="T18" fmla="*/ 0 w 159"/>
                  <a:gd name="T19" fmla="*/ 0 h 155"/>
                  <a:gd name="T20" fmla="*/ 159 w 159"/>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59" h="155">
                    <a:moveTo>
                      <a:pt x="159" y="77"/>
                    </a:moveTo>
                    <a:cubicBezTo>
                      <a:pt x="159" y="35"/>
                      <a:pt x="123" y="0"/>
                      <a:pt x="79" y="0"/>
                    </a:cubicBezTo>
                    <a:cubicBezTo>
                      <a:pt x="35" y="0"/>
                      <a:pt x="0" y="35"/>
                      <a:pt x="0" y="77"/>
                    </a:cubicBezTo>
                    <a:cubicBezTo>
                      <a:pt x="0" y="77"/>
                      <a:pt x="0" y="77"/>
                      <a:pt x="0" y="77"/>
                    </a:cubicBezTo>
                    <a:cubicBezTo>
                      <a:pt x="0" y="120"/>
                      <a:pt x="35" y="155"/>
                      <a:pt x="79" y="155"/>
                    </a:cubicBezTo>
                    <a:cubicBezTo>
                      <a:pt x="123" y="155"/>
                      <a:pt x="159" y="120"/>
                      <a:pt x="159" y="77"/>
                    </a:cubicBezTo>
                  </a:path>
                </a:pathLst>
              </a:custGeom>
              <a:solidFill>
                <a:srgbClr val="FFCC00"/>
              </a:solidFill>
              <a:ln w="0">
                <a:solidFill>
                  <a:srgbClr val="000000"/>
                </a:solidFill>
                <a:prstDash val="solid"/>
                <a:round/>
                <a:headEnd/>
                <a:tailEnd/>
              </a:ln>
            </p:spPr>
            <p:txBody>
              <a:bodyPr/>
              <a:lstStyle/>
              <a:p>
                <a:endParaRPr lang="en-US"/>
              </a:p>
            </p:txBody>
          </p:sp>
          <p:sp>
            <p:nvSpPr>
              <p:cNvPr id="35032" name="Freeform 205"/>
              <p:cNvSpPr>
                <a:spLocks/>
              </p:cNvSpPr>
              <p:nvPr/>
            </p:nvSpPr>
            <p:spPr bwMode="auto">
              <a:xfrm>
                <a:off x="4929" y="2132"/>
                <a:ext cx="58" cy="49"/>
              </a:xfrm>
              <a:custGeom>
                <a:avLst/>
                <a:gdLst>
                  <a:gd name="T0" fmla="*/ 58 w 58"/>
                  <a:gd name="T1" fmla="*/ 25 h 49"/>
                  <a:gd name="T2" fmla="*/ 29 w 58"/>
                  <a:gd name="T3" fmla="*/ 0 h 49"/>
                  <a:gd name="T4" fmla="*/ 0 w 58"/>
                  <a:gd name="T5" fmla="*/ 25 h 49"/>
                  <a:gd name="T6" fmla="*/ 0 w 58"/>
                  <a:gd name="T7" fmla="*/ 25 h 49"/>
                  <a:gd name="T8" fmla="*/ 29 w 58"/>
                  <a:gd name="T9" fmla="*/ 49 h 49"/>
                  <a:gd name="T10" fmla="*/ 58 w 58"/>
                  <a:gd name="T11" fmla="*/ 25 h 49"/>
                  <a:gd name="T12" fmla="*/ 0 60000 65536"/>
                  <a:gd name="T13" fmla="*/ 0 60000 65536"/>
                  <a:gd name="T14" fmla="*/ 0 60000 65536"/>
                  <a:gd name="T15" fmla="*/ 0 60000 65536"/>
                  <a:gd name="T16" fmla="*/ 0 60000 65536"/>
                  <a:gd name="T17" fmla="*/ 0 60000 65536"/>
                  <a:gd name="T18" fmla="*/ 0 w 58"/>
                  <a:gd name="T19" fmla="*/ 0 h 49"/>
                  <a:gd name="T20" fmla="*/ 58 w 58"/>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8" h="49">
                    <a:moveTo>
                      <a:pt x="58" y="25"/>
                    </a:moveTo>
                    <a:cubicBezTo>
                      <a:pt x="58" y="11"/>
                      <a:pt x="45" y="0"/>
                      <a:pt x="29" y="0"/>
                    </a:cubicBezTo>
                    <a:cubicBezTo>
                      <a:pt x="13" y="0"/>
                      <a:pt x="0" y="11"/>
                      <a:pt x="0" y="25"/>
                    </a:cubicBezTo>
                    <a:cubicBezTo>
                      <a:pt x="0" y="25"/>
                      <a:pt x="0" y="25"/>
                      <a:pt x="0" y="25"/>
                    </a:cubicBezTo>
                    <a:cubicBezTo>
                      <a:pt x="0" y="38"/>
                      <a:pt x="13" y="49"/>
                      <a:pt x="29" y="49"/>
                    </a:cubicBezTo>
                    <a:cubicBezTo>
                      <a:pt x="45" y="49"/>
                      <a:pt x="58" y="38"/>
                      <a:pt x="58" y="25"/>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823" name="Freeform 207"/>
            <p:cNvSpPr>
              <a:spLocks/>
            </p:cNvSpPr>
            <p:nvPr/>
          </p:nvSpPr>
          <p:spPr bwMode="auto">
            <a:xfrm>
              <a:off x="4887" y="2181"/>
              <a:ext cx="142" cy="196"/>
            </a:xfrm>
            <a:custGeom>
              <a:avLst/>
              <a:gdLst>
                <a:gd name="T0" fmla="*/ 73 w 142"/>
                <a:gd name="T1" fmla="*/ 101 h 196"/>
                <a:gd name="T2" fmla="*/ 106 w 142"/>
                <a:gd name="T3" fmla="*/ 196 h 196"/>
                <a:gd name="T4" fmla="*/ 132 w 142"/>
                <a:gd name="T5" fmla="*/ 196 h 196"/>
                <a:gd name="T6" fmla="*/ 106 w 142"/>
                <a:gd name="T7" fmla="*/ 86 h 196"/>
                <a:gd name="T8" fmla="*/ 106 w 142"/>
                <a:gd name="T9" fmla="*/ 22 h 196"/>
                <a:gd name="T10" fmla="*/ 126 w 142"/>
                <a:gd name="T11" fmla="*/ 74 h 196"/>
                <a:gd name="T12" fmla="*/ 142 w 142"/>
                <a:gd name="T13" fmla="*/ 65 h 196"/>
                <a:gd name="T14" fmla="*/ 119 w 142"/>
                <a:gd name="T15" fmla="*/ 0 h 196"/>
                <a:gd name="T16" fmla="*/ 73 w 142"/>
                <a:gd name="T17" fmla="*/ 3 h 196"/>
                <a:gd name="T18" fmla="*/ 26 w 142"/>
                <a:gd name="T19" fmla="*/ 0 h 196"/>
                <a:gd name="T20" fmla="*/ 0 w 142"/>
                <a:gd name="T21" fmla="*/ 67 h 196"/>
                <a:gd name="T22" fmla="*/ 20 w 142"/>
                <a:gd name="T23" fmla="*/ 74 h 196"/>
                <a:gd name="T24" fmla="*/ 39 w 142"/>
                <a:gd name="T25" fmla="*/ 22 h 196"/>
                <a:gd name="T26" fmla="*/ 39 w 142"/>
                <a:gd name="T27" fmla="*/ 86 h 196"/>
                <a:gd name="T28" fmla="*/ 13 w 142"/>
                <a:gd name="T29" fmla="*/ 196 h 196"/>
                <a:gd name="T30" fmla="*/ 39 w 142"/>
                <a:gd name="T31" fmla="*/ 196 h 196"/>
                <a:gd name="T32" fmla="*/ 73 w 142"/>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96"/>
                <a:gd name="T53" fmla="*/ 142 w 142"/>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96">
                  <a:moveTo>
                    <a:pt x="73" y="101"/>
                  </a:moveTo>
                  <a:lnTo>
                    <a:pt x="106" y="196"/>
                  </a:lnTo>
                  <a:lnTo>
                    <a:pt x="132" y="196"/>
                  </a:lnTo>
                  <a:lnTo>
                    <a:pt x="106" y="86"/>
                  </a:lnTo>
                  <a:lnTo>
                    <a:pt x="106" y="22"/>
                  </a:lnTo>
                  <a:lnTo>
                    <a:pt x="126" y="74"/>
                  </a:lnTo>
                  <a:lnTo>
                    <a:pt x="142" y="65"/>
                  </a:lnTo>
                  <a:lnTo>
                    <a:pt x="119" y="0"/>
                  </a:lnTo>
                  <a:lnTo>
                    <a:pt x="73" y="3"/>
                  </a:lnTo>
                  <a:lnTo>
                    <a:pt x="26" y="0"/>
                  </a:lnTo>
                  <a:lnTo>
                    <a:pt x="0" y="67"/>
                  </a:lnTo>
                  <a:lnTo>
                    <a:pt x="20" y="74"/>
                  </a:lnTo>
                  <a:lnTo>
                    <a:pt x="39" y="22"/>
                  </a:lnTo>
                  <a:lnTo>
                    <a:pt x="39" y="86"/>
                  </a:lnTo>
                  <a:lnTo>
                    <a:pt x="13" y="196"/>
                  </a:lnTo>
                  <a:lnTo>
                    <a:pt x="39" y="196"/>
                  </a:lnTo>
                  <a:lnTo>
                    <a:pt x="73" y="101"/>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24" name="Freeform 208"/>
            <p:cNvSpPr>
              <a:spLocks/>
            </p:cNvSpPr>
            <p:nvPr/>
          </p:nvSpPr>
          <p:spPr bwMode="auto">
            <a:xfrm>
              <a:off x="4887" y="2181"/>
              <a:ext cx="142" cy="196"/>
            </a:xfrm>
            <a:custGeom>
              <a:avLst/>
              <a:gdLst>
                <a:gd name="T0" fmla="*/ 73 w 142"/>
                <a:gd name="T1" fmla="*/ 101 h 196"/>
                <a:gd name="T2" fmla="*/ 106 w 142"/>
                <a:gd name="T3" fmla="*/ 196 h 196"/>
                <a:gd name="T4" fmla="*/ 132 w 142"/>
                <a:gd name="T5" fmla="*/ 196 h 196"/>
                <a:gd name="T6" fmla="*/ 106 w 142"/>
                <a:gd name="T7" fmla="*/ 86 h 196"/>
                <a:gd name="T8" fmla="*/ 106 w 142"/>
                <a:gd name="T9" fmla="*/ 22 h 196"/>
                <a:gd name="T10" fmla="*/ 126 w 142"/>
                <a:gd name="T11" fmla="*/ 74 h 196"/>
                <a:gd name="T12" fmla="*/ 142 w 142"/>
                <a:gd name="T13" fmla="*/ 65 h 196"/>
                <a:gd name="T14" fmla="*/ 119 w 142"/>
                <a:gd name="T15" fmla="*/ 0 h 196"/>
                <a:gd name="T16" fmla="*/ 73 w 142"/>
                <a:gd name="T17" fmla="*/ 3 h 196"/>
                <a:gd name="T18" fmla="*/ 26 w 142"/>
                <a:gd name="T19" fmla="*/ 0 h 196"/>
                <a:gd name="T20" fmla="*/ 0 w 142"/>
                <a:gd name="T21" fmla="*/ 67 h 196"/>
                <a:gd name="T22" fmla="*/ 20 w 142"/>
                <a:gd name="T23" fmla="*/ 74 h 196"/>
                <a:gd name="T24" fmla="*/ 39 w 142"/>
                <a:gd name="T25" fmla="*/ 22 h 196"/>
                <a:gd name="T26" fmla="*/ 39 w 142"/>
                <a:gd name="T27" fmla="*/ 86 h 196"/>
                <a:gd name="T28" fmla="*/ 13 w 142"/>
                <a:gd name="T29" fmla="*/ 196 h 196"/>
                <a:gd name="T30" fmla="*/ 39 w 142"/>
                <a:gd name="T31" fmla="*/ 196 h 196"/>
                <a:gd name="T32" fmla="*/ 73 w 142"/>
                <a:gd name="T33" fmla="*/ 101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96"/>
                <a:gd name="T53" fmla="*/ 142 w 142"/>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96">
                  <a:moveTo>
                    <a:pt x="73" y="101"/>
                  </a:moveTo>
                  <a:lnTo>
                    <a:pt x="106" y="196"/>
                  </a:lnTo>
                  <a:lnTo>
                    <a:pt x="132" y="196"/>
                  </a:lnTo>
                  <a:lnTo>
                    <a:pt x="106" y="86"/>
                  </a:lnTo>
                  <a:lnTo>
                    <a:pt x="106" y="22"/>
                  </a:lnTo>
                  <a:lnTo>
                    <a:pt x="126" y="74"/>
                  </a:lnTo>
                  <a:lnTo>
                    <a:pt x="142" y="65"/>
                  </a:lnTo>
                  <a:lnTo>
                    <a:pt x="119" y="0"/>
                  </a:lnTo>
                  <a:lnTo>
                    <a:pt x="73" y="3"/>
                  </a:lnTo>
                  <a:lnTo>
                    <a:pt x="26" y="0"/>
                  </a:lnTo>
                  <a:lnTo>
                    <a:pt x="0" y="67"/>
                  </a:lnTo>
                  <a:lnTo>
                    <a:pt x="20" y="74"/>
                  </a:lnTo>
                  <a:lnTo>
                    <a:pt x="39" y="22"/>
                  </a:lnTo>
                  <a:lnTo>
                    <a:pt x="39" y="86"/>
                  </a:lnTo>
                  <a:lnTo>
                    <a:pt x="13" y="196"/>
                  </a:lnTo>
                  <a:lnTo>
                    <a:pt x="39" y="196"/>
                  </a:lnTo>
                  <a:lnTo>
                    <a:pt x="73" y="10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5" name="Rectangle 209"/>
            <p:cNvSpPr>
              <a:spLocks noChangeArrowheads="1"/>
            </p:cNvSpPr>
            <p:nvPr/>
          </p:nvSpPr>
          <p:spPr bwMode="auto">
            <a:xfrm>
              <a:off x="4905" y="2404"/>
              <a:ext cx="14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a:solidFill>
                    <a:srgbClr val="000000"/>
                  </a:solidFill>
                  <a:cs typeface="ＭＳ Ｐゴシック" charset="0"/>
                </a:rPr>
                <a:t>Dev</a:t>
              </a:r>
              <a:endParaRPr lang="en-US">
                <a:cs typeface="ＭＳ Ｐゴシック" charset="0"/>
              </a:endParaRPr>
            </a:p>
          </p:txBody>
        </p:sp>
        <p:sp>
          <p:nvSpPr>
            <p:cNvPr id="34826" name="Freeform 210"/>
            <p:cNvSpPr>
              <a:spLocks/>
            </p:cNvSpPr>
            <p:nvPr/>
          </p:nvSpPr>
          <p:spPr bwMode="auto">
            <a:xfrm>
              <a:off x="3635" y="1170"/>
              <a:ext cx="300" cy="349"/>
            </a:xfrm>
            <a:custGeom>
              <a:avLst/>
              <a:gdLst>
                <a:gd name="T0" fmla="*/ 8 w 830"/>
                <a:gd name="T1" fmla="*/ 20 h 1101"/>
                <a:gd name="T2" fmla="*/ 3 w 830"/>
                <a:gd name="T3" fmla="*/ 20 h 1101"/>
                <a:gd name="T4" fmla="*/ 0 w 830"/>
                <a:gd name="T5" fmla="*/ 19 h 1101"/>
                <a:gd name="T6" fmla="*/ 1 w 830"/>
                <a:gd name="T7" fmla="*/ 35 h 1101"/>
                <a:gd name="T8" fmla="*/ 25 w 830"/>
                <a:gd name="T9" fmla="*/ 30 h 1101"/>
                <a:gd name="T10" fmla="*/ 22 w 830"/>
                <a:gd name="T11" fmla="*/ 29 h 1101"/>
                <a:gd name="T12" fmla="*/ 20 w 830"/>
                <a:gd name="T13" fmla="*/ 25 h 1101"/>
                <a:gd name="T14" fmla="*/ 37 w 830"/>
                <a:gd name="T15" fmla="*/ 8 h 1101"/>
                <a:gd name="T16" fmla="*/ 38 w 830"/>
                <a:gd name="T17" fmla="*/ 3 h 1101"/>
                <a:gd name="T18" fmla="*/ 38 w 830"/>
                <a:gd name="T19" fmla="*/ 3 h 1101"/>
                <a:gd name="T20" fmla="*/ 32 w 830"/>
                <a:gd name="T21" fmla="*/ 0 h 1101"/>
                <a:gd name="T22" fmla="*/ 25 w 830"/>
                <a:gd name="T23" fmla="*/ 3 h 1101"/>
                <a:gd name="T24" fmla="*/ 25 w 830"/>
                <a:gd name="T25" fmla="*/ 3 h 1101"/>
                <a:gd name="T26" fmla="*/ 8 w 830"/>
                <a:gd name="T27" fmla="*/ 20 h 11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0"/>
                <a:gd name="T43" fmla="*/ 0 h 1101"/>
                <a:gd name="T44" fmla="*/ 830 w 830"/>
                <a:gd name="T45" fmla="*/ 1101 h 11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0" h="1101">
                  <a:moveTo>
                    <a:pt x="166" y="620"/>
                  </a:moveTo>
                  <a:cubicBezTo>
                    <a:pt x="138" y="645"/>
                    <a:pt x="97" y="649"/>
                    <a:pt x="65" y="628"/>
                  </a:cubicBezTo>
                  <a:lnTo>
                    <a:pt x="0" y="584"/>
                  </a:lnTo>
                  <a:lnTo>
                    <a:pt x="33" y="1101"/>
                  </a:lnTo>
                  <a:lnTo>
                    <a:pt x="525" y="936"/>
                  </a:lnTo>
                  <a:lnTo>
                    <a:pt x="459" y="892"/>
                  </a:lnTo>
                  <a:cubicBezTo>
                    <a:pt x="428" y="871"/>
                    <a:pt x="416" y="831"/>
                    <a:pt x="429" y="796"/>
                  </a:cubicBezTo>
                  <a:lnTo>
                    <a:pt x="786" y="263"/>
                  </a:lnTo>
                  <a:cubicBezTo>
                    <a:pt x="822" y="212"/>
                    <a:pt x="830" y="147"/>
                    <a:pt x="808" y="88"/>
                  </a:cubicBezTo>
                  <a:lnTo>
                    <a:pt x="677" y="0"/>
                  </a:lnTo>
                  <a:cubicBezTo>
                    <a:pt x="614" y="2"/>
                    <a:pt x="557" y="35"/>
                    <a:pt x="523" y="87"/>
                  </a:cubicBezTo>
                  <a:lnTo>
                    <a:pt x="166" y="620"/>
                  </a:lnTo>
                  <a:close/>
                </a:path>
              </a:pathLst>
            </a:custGeom>
            <a:solidFill>
              <a:srgbClr val="FFCC99"/>
            </a:solidFill>
            <a:ln w="0">
              <a:solidFill>
                <a:srgbClr val="000000"/>
              </a:solidFill>
              <a:prstDash val="solid"/>
              <a:round/>
              <a:headEnd/>
              <a:tailEnd/>
            </a:ln>
          </p:spPr>
          <p:txBody>
            <a:bodyPr/>
            <a:lstStyle/>
            <a:p>
              <a:endParaRPr lang="en-US"/>
            </a:p>
          </p:txBody>
        </p:sp>
        <p:sp>
          <p:nvSpPr>
            <p:cNvPr id="34827" name="Freeform 211"/>
            <p:cNvSpPr>
              <a:spLocks/>
            </p:cNvSpPr>
            <p:nvPr/>
          </p:nvSpPr>
          <p:spPr bwMode="auto">
            <a:xfrm>
              <a:off x="3635" y="1170"/>
              <a:ext cx="300" cy="349"/>
            </a:xfrm>
            <a:custGeom>
              <a:avLst/>
              <a:gdLst>
                <a:gd name="T0" fmla="*/ 8 w 830"/>
                <a:gd name="T1" fmla="*/ 20 h 1101"/>
                <a:gd name="T2" fmla="*/ 3 w 830"/>
                <a:gd name="T3" fmla="*/ 20 h 1101"/>
                <a:gd name="T4" fmla="*/ 0 w 830"/>
                <a:gd name="T5" fmla="*/ 19 h 1101"/>
                <a:gd name="T6" fmla="*/ 1 w 830"/>
                <a:gd name="T7" fmla="*/ 35 h 1101"/>
                <a:gd name="T8" fmla="*/ 25 w 830"/>
                <a:gd name="T9" fmla="*/ 30 h 1101"/>
                <a:gd name="T10" fmla="*/ 22 w 830"/>
                <a:gd name="T11" fmla="*/ 29 h 1101"/>
                <a:gd name="T12" fmla="*/ 20 w 830"/>
                <a:gd name="T13" fmla="*/ 25 h 1101"/>
                <a:gd name="T14" fmla="*/ 37 w 830"/>
                <a:gd name="T15" fmla="*/ 8 h 1101"/>
                <a:gd name="T16" fmla="*/ 38 w 830"/>
                <a:gd name="T17" fmla="*/ 3 h 1101"/>
                <a:gd name="T18" fmla="*/ 38 w 830"/>
                <a:gd name="T19" fmla="*/ 3 h 1101"/>
                <a:gd name="T20" fmla="*/ 32 w 830"/>
                <a:gd name="T21" fmla="*/ 0 h 1101"/>
                <a:gd name="T22" fmla="*/ 25 w 830"/>
                <a:gd name="T23" fmla="*/ 3 h 1101"/>
                <a:gd name="T24" fmla="*/ 25 w 830"/>
                <a:gd name="T25" fmla="*/ 3 h 1101"/>
                <a:gd name="T26" fmla="*/ 8 w 830"/>
                <a:gd name="T27" fmla="*/ 20 h 11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0"/>
                <a:gd name="T43" fmla="*/ 0 h 1101"/>
                <a:gd name="T44" fmla="*/ 830 w 830"/>
                <a:gd name="T45" fmla="*/ 1101 h 11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0" h="1101">
                  <a:moveTo>
                    <a:pt x="166" y="620"/>
                  </a:moveTo>
                  <a:cubicBezTo>
                    <a:pt x="138" y="645"/>
                    <a:pt x="97" y="649"/>
                    <a:pt x="65" y="628"/>
                  </a:cubicBezTo>
                  <a:lnTo>
                    <a:pt x="0" y="584"/>
                  </a:lnTo>
                  <a:lnTo>
                    <a:pt x="33" y="1101"/>
                  </a:lnTo>
                  <a:lnTo>
                    <a:pt x="525" y="936"/>
                  </a:lnTo>
                  <a:lnTo>
                    <a:pt x="459" y="892"/>
                  </a:lnTo>
                  <a:cubicBezTo>
                    <a:pt x="428" y="871"/>
                    <a:pt x="416" y="831"/>
                    <a:pt x="429" y="796"/>
                  </a:cubicBezTo>
                  <a:lnTo>
                    <a:pt x="786" y="263"/>
                  </a:lnTo>
                  <a:cubicBezTo>
                    <a:pt x="822" y="212"/>
                    <a:pt x="830" y="147"/>
                    <a:pt x="808" y="88"/>
                  </a:cubicBezTo>
                  <a:lnTo>
                    <a:pt x="677" y="0"/>
                  </a:lnTo>
                  <a:cubicBezTo>
                    <a:pt x="614" y="2"/>
                    <a:pt x="557" y="35"/>
                    <a:pt x="523" y="87"/>
                  </a:cubicBezTo>
                  <a:lnTo>
                    <a:pt x="166" y="62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8" name="Freeform 212"/>
            <p:cNvSpPr>
              <a:spLocks/>
            </p:cNvSpPr>
            <p:nvPr/>
          </p:nvSpPr>
          <p:spPr bwMode="auto">
            <a:xfrm>
              <a:off x="3109" y="3431"/>
              <a:ext cx="228" cy="385"/>
            </a:xfrm>
            <a:custGeom>
              <a:avLst/>
              <a:gdLst>
                <a:gd name="T0" fmla="*/ 22 w 632"/>
                <a:gd name="T1" fmla="*/ 15 h 1217"/>
                <a:gd name="T2" fmla="*/ 26 w 632"/>
                <a:gd name="T3" fmla="*/ 13 h 1217"/>
                <a:gd name="T4" fmla="*/ 30 w 632"/>
                <a:gd name="T5" fmla="*/ 13 h 1217"/>
                <a:gd name="T6" fmla="*/ 15 w 632"/>
                <a:gd name="T7" fmla="*/ 0 h 1217"/>
                <a:gd name="T8" fmla="*/ 0 w 632"/>
                <a:gd name="T9" fmla="*/ 13 h 1217"/>
                <a:gd name="T10" fmla="*/ 4 w 632"/>
                <a:gd name="T11" fmla="*/ 13 h 1217"/>
                <a:gd name="T12" fmla="*/ 8 w 632"/>
                <a:gd name="T13" fmla="*/ 15 h 1217"/>
                <a:gd name="T14" fmla="*/ 8 w 632"/>
                <a:gd name="T15" fmla="*/ 15 h 1217"/>
                <a:gd name="T16" fmla="*/ 8 w 632"/>
                <a:gd name="T17" fmla="*/ 34 h 1217"/>
                <a:gd name="T18" fmla="*/ 11 w 632"/>
                <a:gd name="T19" fmla="*/ 39 h 1217"/>
                <a:gd name="T20" fmla="*/ 11 w 632"/>
                <a:gd name="T21" fmla="*/ 39 h 1217"/>
                <a:gd name="T22" fmla="*/ 18 w 632"/>
                <a:gd name="T23" fmla="*/ 39 h 1217"/>
                <a:gd name="T24" fmla="*/ 22 w 632"/>
                <a:gd name="T25" fmla="*/ 34 h 1217"/>
                <a:gd name="T26" fmla="*/ 22 w 632"/>
                <a:gd name="T27" fmla="*/ 15 h 12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32"/>
                <a:gd name="T43" fmla="*/ 0 h 1217"/>
                <a:gd name="T44" fmla="*/ 632 w 632"/>
                <a:gd name="T45" fmla="*/ 1217 h 12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32" h="1217">
                  <a:moveTo>
                    <a:pt x="474" y="474"/>
                  </a:moveTo>
                  <a:cubicBezTo>
                    <a:pt x="483" y="438"/>
                    <a:pt x="515" y="412"/>
                    <a:pt x="553" y="411"/>
                  </a:cubicBezTo>
                  <a:lnTo>
                    <a:pt x="632" y="411"/>
                  </a:lnTo>
                  <a:lnTo>
                    <a:pt x="316" y="0"/>
                  </a:lnTo>
                  <a:lnTo>
                    <a:pt x="0" y="411"/>
                  </a:lnTo>
                  <a:lnTo>
                    <a:pt x="79" y="411"/>
                  </a:lnTo>
                  <a:cubicBezTo>
                    <a:pt x="117" y="412"/>
                    <a:pt x="149" y="438"/>
                    <a:pt x="158" y="474"/>
                  </a:cubicBezTo>
                  <a:lnTo>
                    <a:pt x="158" y="1059"/>
                  </a:lnTo>
                  <a:cubicBezTo>
                    <a:pt x="156" y="1121"/>
                    <a:pt x="186" y="1180"/>
                    <a:pt x="237" y="1217"/>
                  </a:cubicBezTo>
                  <a:lnTo>
                    <a:pt x="395" y="1217"/>
                  </a:lnTo>
                  <a:cubicBezTo>
                    <a:pt x="446" y="1180"/>
                    <a:pt x="475" y="1121"/>
                    <a:pt x="474" y="1059"/>
                  </a:cubicBezTo>
                  <a:lnTo>
                    <a:pt x="474" y="474"/>
                  </a:lnTo>
                  <a:close/>
                </a:path>
              </a:pathLst>
            </a:custGeom>
            <a:solidFill>
              <a:srgbClr val="FFCC99"/>
            </a:solidFill>
            <a:ln w="0">
              <a:solidFill>
                <a:srgbClr val="000000"/>
              </a:solidFill>
              <a:prstDash val="solid"/>
              <a:round/>
              <a:headEnd/>
              <a:tailEnd/>
            </a:ln>
          </p:spPr>
          <p:txBody>
            <a:bodyPr/>
            <a:lstStyle/>
            <a:p>
              <a:endParaRPr lang="en-US"/>
            </a:p>
          </p:txBody>
        </p:sp>
        <p:sp>
          <p:nvSpPr>
            <p:cNvPr id="34829" name="Freeform 213"/>
            <p:cNvSpPr>
              <a:spLocks/>
            </p:cNvSpPr>
            <p:nvPr/>
          </p:nvSpPr>
          <p:spPr bwMode="auto">
            <a:xfrm>
              <a:off x="3109" y="3431"/>
              <a:ext cx="228" cy="385"/>
            </a:xfrm>
            <a:custGeom>
              <a:avLst/>
              <a:gdLst>
                <a:gd name="T0" fmla="*/ 22 w 632"/>
                <a:gd name="T1" fmla="*/ 15 h 1217"/>
                <a:gd name="T2" fmla="*/ 26 w 632"/>
                <a:gd name="T3" fmla="*/ 13 h 1217"/>
                <a:gd name="T4" fmla="*/ 30 w 632"/>
                <a:gd name="T5" fmla="*/ 13 h 1217"/>
                <a:gd name="T6" fmla="*/ 15 w 632"/>
                <a:gd name="T7" fmla="*/ 0 h 1217"/>
                <a:gd name="T8" fmla="*/ 0 w 632"/>
                <a:gd name="T9" fmla="*/ 13 h 1217"/>
                <a:gd name="T10" fmla="*/ 4 w 632"/>
                <a:gd name="T11" fmla="*/ 13 h 1217"/>
                <a:gd name="T12" fmla="*/ 8 w 632"/>
                <a:gd name="T13" fmla="*/ 15 h 1217"/>
                <a:gd name="T14" fmla="*/ 8 w 632"/>
                <a:gd name="T15" fmla="*/ 15 h 1217"/>
                <a:gd name="T16" fmla="*/ 8 w 632"/>
                <a:gd name="T17" fmla="*/ 34 h 1217"/>
                <a:gd name="T18" fmla="*/ 11 w 632"/>
                <a:gd name="T19" fmla="*/ 39 h 1217"/>
                <a:gd name="T20" fmla="*/ 11 w 632"/>
                <a:gd name="T21" fmla="*/ 39 h 1217"/>
                <a:gd name="T22" fmla="*/ 18 w 632"/>
                <a:gd name="T23" fmla="*/ 39 h 1217"/>
                <a:gd name="T24" fmla="*/ 22 w 632"/>
                <a:gd name="T25" fmla="*/ 34 h 1217"/>
                <a:gd name="T26" fmla="*/ 22 w 632"/>
                <a:gd name="T27" fmla="*/ 15 h 12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32"/>
                <a:gd name="T43" fmla="*/ 0 h 1217"/>
                <a:gd name="T44" fmla="*/ 632 w 632"/>
                <a:gd name="T45" fmla="*/ 1217 h 12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32" h="1217">
                  <a:moveTo>
                    <a:pt x="474" y="474"/>
                  </a:moveTo>
                  <a:cubicBezTo>
                    <a:pt x="483" y="438"/>
                    <a:pt x="515" y="412"/>
                    <a:pt x="553" y="411"/>
                  </a:cubicBezTo>
                  <a:lnTo>
                    <a:pt x="632" y="411"/>
                  </a:lnTo>
                  <a:lnTo>
                    <a:pt x="316" y="0"/>
                  </a:lnTo>
                  <a:lnTo>
                    <a:pt x="0" y="411"/>
                  </a:lnTo>
                  <a:lnTo>
                    <a:pt x="79" y="411"/>
                  </a:lnTo>
                  <a:cubicBezTo>
                    <a:pt x="117" y="412"/>
                    <a:pt x="149" y="438"/>
                    <a:pt x="158" y="474"/>
                  </a:cubicBezTo>
                  <a:lnTo>
                    <a:pt x="158" y="1059"/>
                  </a:lnTo>
                  <a:cubicBezTo>
                    <a:pt x="156" y="1121"/>
                    <a:pt x="186" y="1180"/>
                    <a:pt x="237" y="1217"/>
                  </a:cubicBezTo>
                  <a:lnTo>
                    <a:pt x="395" y="1217"/>
                  </a:lnTo>
                  <a:cubicBezTo>
                    <a:pt x="446" y="1180"/>
                    <a:pt x="475" y="1121"/>
                    <a:pt x="474" y="1059"/>
                  </a:cubicBezTo>
                  <a:lnTo>
                    <a:pt x="474" y="474"/>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0" name="Rectangle 214"/>
            <p:cNvSpPr>
              <a:spLocks noChangeArrowheads="1"/>
            </p:cNvSpPr>
            <p:nvPr/>
          </p:nvSpPr>
          <p:spPr bwMode="auto">
            <a:xfrm>
              <a:off x="2674" y="3873"/>
              <a:ext cx="120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cs typeface="ＭＳ Ｐゴシック" charset="0"/>
                </a:rPr>
                <a:t>End Development Iteration</a:t>
              </a:r>
              <a:endParaRPr lang="en-US">
                <a:cs typeface="ＭＳ Ｐゴシック" charset="0"/>
              </a:endParaRPr>
            </a:p>
          </p:txBody>
        </p:sp>
        <p:sp>
          <p:nvSpPr>
            <p:cNvPr id="34831" name="Rectangle 215"/>
            <p:cNvSpPr>
              <a:spLocks noChangeArrowheads="1"/>
            </p:cNvSpPr>
            <p:nvPr/>
          </p:nvSpPr>
          <p:spPr bwMode="auto">
            <a:xfrm>
              <a:off x="3778" y="977"/>
              <a:ext cx="8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cs typeface="ＭＳ Ｐゴシック" charset="0"/>
                </a:rPr>
                <a:t>Start Development </a:t>
              </a:r>
              <a:endParaRPr lang="en-US">
                <a:cs typeface="ＭＳ Ｐゴシック" charset="0"/>
              </a:endParaRPr>
            </a:p>
          </p:txBody>
        </p:sp>
        <p:sp>
          <p:nvSpPr>
            <p:cNvPr id="34832" name="Rectangle 216"/>
            <p:cNvSpPr>
              <a:spLocks noChangeArrowheads="1"/>
            </p:cNvSpPr>
            <p:nvPr/>
          </p:nvSpPr>
          <p:spPr bwMode="auto">
            <a:xfrm>
              <a:off x="3991" y="1073"/>
              <a:ext cx="39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cs typeface="ＭＳ Ｐゴシック" charset="0"/>
                </a:rPr>
                <a:t>Iteration</a:t>
              </a:r>
              <a:endParaRPr lang="en-US">
                <a:cs typeface="ＭＳ Ｐゴシック" charset="0"/>
              </a:endParaRPr>
            </a:p>
          </p:txBody>
        </p:sp>
      </p:grpSp>
    </p:spTree>
    <p:extLst>
      <p:ext uri="{BB962C8B-B14F-4D97-AF65-F5344CB8AC3E}">
        <p14:creationId xmlns:p14="http://schemas.microsoft.com/office/powerpoint/2010/main" val="21767324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4294967295"/>
          </p:nvPr>
        </p:nvSpPr>
        <p:spPr bwMode="auto">
          <a:xfrm>
            <a:off x="312420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
        <p:nvSpPr>
          <p:cNvPr id="35843" name="Rectangle 2"/>
          <p:cNvSpPr>
            <a:spLocks noGrp="1"/>
          </p:cNvSpPr>
          <p:nvPr>
            <p:ph type="title"/>
          </p:nvPr>
        </p:nvSpPr>
        <p:spPr>
          <a:xfrm>
            <a:off x="457200" y="688975"/>
            <a:ext cx="8229600" cy="655638"/>
          </a:xfrm>
        </p:spPr>
        <p:txBody>
          <a:bodyPr>
            <a:normAutofit fontScale="90000"/>
          </a:bodyPr>
          <a:lstStyle/>
          <a:p>
            <a:pPr algn="l"/>
            <a:r>
              <a:rPr lang="en-GB">
                <a:latin typeface="Calibri" charset="0"/>
                <a:ea typeface="ＭＳ Ｐゴシック" charset="0"/>
              </a:rPr>
              <a:t>Agile Testing Life cycle –Iteration to release</a:t>
            </a:r>
            <a:endParaRPr lang="en-US">
              <a:latin typeface="Calibri" charset="0"/>
              <a:ea typeface="ＭＳ Ｐゴシック" charset="0"/>
            </a:endParaRPr>
          </a:p>
        </p:txBody>
      </p:sp>
      <p:graphicFrame>
        <p:nvGraphicFramePr>
          <p:cNvPr id="35844" name="Object 216"/>
          <p:cNvGraphicFramePr>
            <a:graphicFrameLocks noGrp="1" noChangeAspect="1"/>
          </p:cNvGraphicFramePr>
          <p:nvPr>
            <p:ph idx="1"/>
          </p:nvPr>
        </p:nvGraphicFramePr>
        <p:xfrm>
          <a:off x="950913" y="1247775"/>
          <a:ext cx="8193087" cy="5383213"/>
        </p:xfrm>
        <a:graphic>
          <a:graphicData uri="http://schemas.openxmlformats.org/presentationml/2006/ole">
            <mc:AlternateContent xmlns:mc="http://schemas.openxmlformats.org/markup-compatibility/2006">
              <mc:Choice xmlns:v="urn:schemas-microsoft-com:vml" Requires="v">
                <p:oleObj spid="_x0000_s1025" name="Visio" r:id="rId4" imgW="14914321" imgH="9925763" progId="Visio.Drawing.11">
                  <p:embed/>
                </p:oleObj>
              </mc:Choice>
              <mc:Fallback>
                <p:oleObj name="Visio" r:id="rId4" imgW="14914321" imgH="992576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913" y="1247775"/>
                        <a:ext cx="8193087" cy="538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384604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Continuous integration</a:t>
            </a:r>
          </a:p>
        </p:txBody>
      </p:sp>
      <p:sp>
        <p:nvSpPr>
          <p:cNvPr id="4" name="Magnetic Disk 3"/>
          <p:cNvSpPr/>
          <p:nvPr/>
        </p:nvSpPr>
        <p:spPr bwMode="auto">
          <a:xfrm>
            <a:off x="609600" y="2819400"/>
            <a:ext cx="990600" cy="1219200"/>
          </a:xfrm>
          <a:prstGeom prst="flowChartMagneticDisk">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latin typeface="Gill Sans" charset="0"/>
                <a:ea typeface="ヒラギノ角ゴ ProN W3" charset="0"/>
                <a:cs typeface="ヒラギノ角ゴ ProN W3" charset="0"/>
                <a:sym typeface="Gill Sans" charset="0"/>
              </a:rPr>
              <a:t>SCM</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Process 4"/>
          <p:cNvSpPr/>
          <p:nvPr/>
        </p:nvSpPr>
        <p:spPr bwMode="auto">
          <a:xfrm>
            <a:off x="2286000" y="3124200"/>
            <a:ext cx="1600200" cy="685800"/>
          </a:xfrm>
          <a:prstGeom prst="flowChartProcess">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compile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build</a:t>
            </a:r>
            <a:endParaRPr kumimoji="0" lang="en-US" sz="1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Process 5"/>
          <p:cNvSpPr/>
          <p:nvPr/>
        </p:nvSpPr>
        <p:spPr bwMode="auto">
          <a:xfrm>
            <a:off x="4419600" y="3124200"/>
            <a:ext cx="1600200" cy="685800"/>
          </a:xfrm>
          <a:prstGeom prst="flowChartProcess">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Run</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Unit tests</a:t>
            </a:r>
          </a:p>
        </p:txBody>
      </p:sp>
      <p:sp>
        <p:nvSpPr>
          <p:cNvPr id="7" name="Process 6"/>
          <p:cNvSpPr/>
          <p:nvPr/>
        </p:nvSpPr>
        <p:spPr bwMode="auto">
          <a:xfrm>
            <a:off x="6553200" y="3124200"/>
            <a:ext cx="1600200" cy="685800"/>
          </a:xfrm>
          <a:prstGeom prst="flowChartProcess">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Run Automated</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Functional Tests</a:t>
            </a:r>
          </a:p>
        </p:txBody>
      </p:sp>
      <p:sp>
        <p:nvSpPr>
          <p:cNvPr id="8" name="TextBox 7"/>
          <p:cNvSpPr txBox="1"/>
          <p:nvPr/>
        </p:nvSpPr>
        <p:spPr>
          <a:xfrm>
            <a:off x="228600" y="1447800"/>
            <a:ext cx="1818827" cy="461665"/>
          </a:xfrm>
          <a:prstGeom prst="rect">
            <a:avLst/>
          </a:prstGeom>
          <a:noFill/>
        </p:spPr>
        <p:txBody>
          <a:bodyPr wrap="none" rtlCol="0">
            <a:spAutoFit/>
          </a:bodyPr>
          <a:lstStyle/>
          <a:p>
            <a:r>
              <a:rPr lang="en-US" sz="2400" dirty="0" smtClean="0"/>
              <a:t>code </a:t>
            </a:r>
            <a:r>
              <a:rPr lang="en-US" sz="2400" dirty="0" err="1" smtClean="0"/>
              <a:t>checkin</a:t>
            </a:r>
            <a:endParaRPr lang="en-US" sz="2400" dirty="0"/>
          </a:p>
        </p:txBody>
      </p:sp>
      <p:sp>
        <p:nvSpPr>
          <p:cNvPr id="9" name="Down Arrow 8"/>
          <p:cNvSpPr/>
          <p:nvPr/>
        </p:nvSpPr>
        <p:spPr bwMode="auto">
          <a:xfrm>
            <a:off x="914400" y="2057400"/>
            <a:ext cx="381000" cy="533400"/>
          </a:xfrm>
          <a:prstGeom prst="down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ight Arrow 9"/>
          <p:cNvSpPr/>
          <p:nvPr/>
        </p:nvSpPr>
        <p:spPr bwMode="auto">
          <a:xfrm>
            <a:off x="17526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ight Arrow 10"/>
          <p:cNvSpPr/>
          <p:nvPr/>
        </p:nvSpPr>
        <p:spPr bwMode="auto">
          <a:xfrm>
            <a:off x="39624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ight Arrow 11"/>
          <p:cNvSpPr/>
          <p:nvPr/>
        </p:nvSpPr>
        <p:spPr bwMode="auto">
          <a:xfrm>
            <a:off x="60960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69340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Continuous integration</a:t>
            </a:r>
          </a:p>
        </p:txBody>
      </p:sp>
      <p:sp>
        <p:nvSpPr>
          <p:cNvPr id="4" name="Magnetic Disk 3"/>
          <p:cNvSpPr/>
          <p:nvPr/>
        </p:nvSpPr>
        <p:spPr bwMode="auto">
          <a:xfrm>
            <a:off x="609600" y="2819400"/>
            <a:ext cx="990600" cy="1219200"/>
          </a:xfrm>
          <a:prstGeom prst="flowChartMagneticDisk">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latin typeface="Gill Sans" charset="0"/>
                <a:ea typeface="ヒラギノ角ゴ ProN W3" charset="0"/>
                <a:cs typeface="ヒラギノ角ゴ ProN W3" charset="0"/>
                <a:sym typeface="Gill Sans" charset="0"/>
              </a:rPr>
              <a:t>SCM</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Process 4"/>
          <p:cNvSpPr/>
          <p:nvPr/>
        </p:nvSpPr>
        <p:spPr bwMode="auto">
          <a:xfrm>
            <a:off x="2286000" y="3124200"/>
            <a:ext cx="1600200" cy="685800"/>
          </a:xfrm>
          <a:prstGeom prst="flowChartProcess">
            <a:avLst/>
          </a:prstGeom>
          <a:solidFill>
            <a:srgbClr val="CCFFCC"/>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compile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build</a:t>
            </a:r>
            <a:endParaRPr kumimoji="0" lang="en-US" sz="1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Process 5"/>
          <p:cNvSpPr/>
          <p:nvPr/>
        </p:nvSpPr>
        <p:spPr bwMode="auto">
          <a:xfrm>
            <a:off x="4419600" y="3124200"/>
            <a:ext cx="1600200" cy="685800"/>
          </a:xfrm>
          <a:prstGeom prst="flowChartProcess">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Run</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Unit tests</a:t>
            </a:r>
          </a:p>
        </p:txBody>
      </p:sp>
      <p:sp>
        <p:nvSpPr>
          <p:cNvPr id="7" name="Process 6"/>
          <p:cNvSpPr/>
          <p:nvPr/>
        </p:nvSpPr>
        <p:spPr bwMode="auto">
          <a:xfrm>
            <a:off x="6553200" y="3124200"/>
            <a:ext cx="1600200" cy="685800"/>
          </a:xfrm>
          <a:prstGeom prst="flowChartProcess">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Run Automated</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Functional Tests</a:t>
            </a:r>
          </a:p>
        </p:txBody>
      </p:sp>
      <p:sp>
        <p:nvSpPr>
          <p:cNvPr id="8" name="TextBox 7"/>
          <p:cNvSpPr txBox="1"/>
          <p:nvPr/>
        </p:nvSpPr>
        <p:spPr>
          <a:xfrm>
            <a:off x="228600" y="1447800"/>
            <a:ext cx="1818827" cy="461665"/>
          </a:xfrm>
          <a:prstGeom prst="rect">
            <a:avLst/>
          </a:prstGeom>
          <a:noFill/>
        </p:spPr>
        <p:txBody>
          <a:bodyPr wrap="none" rtlCol="0">
            <a:spAutoFit/>
          </a:bodyPr>
          <a:lstStyle/>
          <a:p>
            <a:r>
              <a:rPr lang="en-US" sz="2400" dirty="0" smtClean="0"/>
              <a:t>code </a:t>
            </a:r>
            <a:r>
              <a:rPr lang="en-US" sz="2400" dirty="0" err="1" smtClean="0"/>
              <a:t>checkin</a:t>
            </a:r>
            <a:endParaRPr lang="en-US" sz="2400" dirty="0"/>
          </a:p>
        </p:txBody>
      </p:sp>
      <p:sp>
        <p:nvSpPr>
          <p:cNvPr id="9" name="Down Arrow 8"/>
          <p:cNvSpPr/>
          <p:nvPr/>
        </p:nvSpPr>
        <p:spPr bwMode="auto">
          <a:xfrm>
            <a:off x="914400" y="2057400"/>
            <a:ext cx="381000" cy="533400"/>
          </a:xfrm>
          <a:prstGeom prst="down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ight Arrow 9"/>
          <p:cNvSpPr/>
          <p:nvPr/>
        </p:nvSpPr>
        <p:spPr bwMode="auto">
          <a:xfrm>
            <a:off x="17526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ight Arrow 10"/>
          <p:cNvSpPr/>
          <p:nvPr/>
        </p:nvSpPr>
        <p:spPr bwMode="auto">
          <a:xfrm>
            <a:off x="39624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ight Arrow 11"/>
          <p:cNvSpPr/>
          <p:nvPr/>
        </p:nvSpPr>
        <p:spPr bwMode="auto">
          <a:xfrm>
            <a:off x="60960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50228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Continuous integration</a:t>
            </a:r>
          </a:p>
        </p:txBody>
      </p:sp>
      <p:sp>
        <p:nvSpPr>
          <p:cNvPr id="4" name="Magnetic Disk 3"/>
          <p:cNvSpPr/>
          <p:nvPr/>
        </p:nvSpPr>
        <p:spPr bwMode="auto">
          <a:xfrm>
            <a:off x="609600" y="2819400"/>
            <a:ext cx="990600" cy="1219200"/>
          </a:xfrm>
          <a:prstGeom prst="flowChartMagneticDisk">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latin typeface="Gill Sans" charset="0"/>
                <a:ea typeface="ヒラギノ角ゴ ProN W3" charset="0"/>
                <a:cs typeface="ヒラギノ角ゴ ProN W3" charset="0"/>
                <a:sym typeface="Gill Sans" charset="0"/>
              </a:rPr>
              <a:t>SCM</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Process 4"/>
          <p:cNvSpPr/>
          <p:nvPr/>
        </p:nvSpPr>
        <p:spPr bwMode="auto">
          <a:xfrm>
            <a:off x="2286000" y="3124200"/>
            <a:ext cx="1600200" cy="685800"/>
          </a:xfrm>
          <a:prstGeom prst="flowChartProcess">
            <a:avLst/>
          </a:prstGeom>
          <a:solidFill>
            <a:srgbClr val="CCFFCC"/>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compile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build</a:t>
            </a:r>
            <a:endParaRPr kumimoji="0" lang="en-US" sz="1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Process 5"/>
          <p:cNvSpPr/>
          <p:nvPr/>
        </p:nvSpPr>
        <p:spPr bwMode="auto">
          <a:xfrm>
            <a:off x="4419600" y="3124200"/>
            <a:ext cx="1600200" cy="685800"/>
          </a:xfrm>
          <a:prstGeom prst="flowChartProcess">
            <a:avLst/>
          </a:prstGeom>
          <a:solidFill>
            <a:srgbClr val="CCFFCC"/>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Run</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Unit tests</a:t>
            </a:r>
          </a:p>
        </p:txBody>
      </p:sp>
      <p:sp>
        <p:nvSpPr>
          <p:cNvPr id="7" name="Process 6"/>
          <p:cNvSpPr/>
          <p:nvPr/>
        </p:nvSpPr>
        <p:spPr bwMode="auto">
          <a:xfrm>
            <a:off x="6553200" y="3124200"/>
            <a:ext cx="1600200" cy="685800"/>
          </a:xfrm>
          <a:prstGeom prst="flowChartProcess">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Run Automated</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Functional Tests</a:t>
            </a:r>
          </a:p>
        </p:txBody>
      </p:sp>
      <p:sp>
        <p:nvSpPr>
          <p:cNvPr id="8" name="TextBox 7"/>
          <p:cNvSpPr txBox="1"/>
          <p:nvPr/>
        </p:nvSpPr>
        <p:spPr>
          <a:xfrm>
            <a:off x="228600" y="1447800"/>
            <a:ext cx="1818827" cy="461665"/>
          </a:xfrm>
          <a:prstGeom prst="rect">
            <a:avLst/>
          </a:prstGeom>
          <a:noFill/>
        </p:spPr>
        <p:txBody>
          <a:bodyPr wrap="none" rtlCol="0">
            <a:spAutoFit/>
          </a:bodyPr>
          <a:lstStyle/>
          <a:p>
            <a:r>
              <a:rPr lang="en-US" sz="2400" dirty="0" smtClean="0"/>
              <a:t>code </a:t>
            </a:r>
            <a:r>
              <a:rPr lang="en-US" sz="2400" dirty="0" err="1" smtClean="0"/>
              <a:t>checkin</a:t>
            </a:r>
            <a:endParaRPr lang="en-US" sz="2400" dirty="0"/>
          </a:p>
        </p:txBody>
      </p:sp>
      <p:sp>
        <p:nvSpPr>
          <p:cNvPr id="9" name="Down Arrow 8"/>
          <p:cNvSpPr/>
          <p:nvPr/>
        </p:nvSpPr>
        <p:spPr bwMode="auto">
          <a:xfrm>
            <a:off x="914400" y="2057400"/>
            <a:ext cx="381000" cy="533400"/>
          </a:xfrm>
          <a:prstGeom prst="down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ight Arrow 9"/>
          <p:cNvSpPr/>
          <p:nvPr/>
        </p:nvSpPr>
        <p:spPr bwMode="auto">
          <a:xfrm>
            <a:off x="17526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ight Arrow 10"/>
          <p:cNvSpPr/>
          <p:nvPr/>
        </p:nvSpPr>
        <p:spPr bwMode="auto">
          <a:xfrm>
            <a:off x="39624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ight Arrow 11"/>
          <p:cNvSpPr/>
          <p:nvPr/>
        </p:nvSpPr>
        <p:spPr bwMode="auto">
          <a:xfrm>
            <a:off x="60960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24032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Continuous integration</a:t>
            </a:r>
          </a:p>
        </p:txBody>
      </p:sp>
      <p:sp>
        <p:nvSpPr>
          <p:cNvPr id="4" name="Magnetic Disk 3"/>
          <p:cNvSpPr/>
          <p:nvPr/>
        </p:nvSpPr>
        <p:spPr bwMode="auto">
          <a:xfrm>
            <a:off x="609600" y="2819400"/>
            <a:ext cx="990600" cy="1219200"/>
          </a:xfrm>
          <a:prstGeom prst="flowChartMagneticDisk">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latin typeface="Gill Sans" charset="0"/>
                <a:ea typeface="ヒラギノ角ゴ ProN W3" charset="0"/>
                <a:cs typeface="ヒラギノ角ゴ ProN W3" charset="0"/>
                <a:sym typeface="Gill Sans" charset="0"/>
              </a:rPr>
              <a:t>SCM</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Process 4"/>
          <p:cNvSpPr/>
          <p:nvPr/>
        </p:nvSpPr>
        <p:spPr bwMode="auto">
          <a:xfrm>
            <a:off x="2286000" y="3124200"/>
            <a:ext cx="1600200" cy="685800"/>
          </a:xfrm>
          <a:prstGeom prst="flowChartProcess">
            <a:avLst/>
          </a:prstGeom>
          <a:solidFill>
            <a:srgbClr val="CCFFCC"/>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compile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build</a:t>
            </a:r>
            <a:endParaRPr kumimoji="0" lang="en-US" sz="1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Process 5"/>
          <p:cNvSpPr/>
          <p:nvPr/>
        </p:nvSpPr>
        <p:spPr bwMode="auto">
          <a:xfrm>
            <a:off x="4419600" y="3124200"/>
            <a:ext cx="1600200" cy="685800"/>
          </a:xfrm>
          <a:prstGeom prst="flowChartProcess">
            <a:avLst/>
          </a:prstGeom>
          <a:solidFill>
            <a:srgbClr val="CCFFCC"/>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Run</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Unit tests</a:t>
            </a:r>
          </a:p>
        </p:txBody>
      </p:sp>
      <p:sp>
        <p:nvSpPr>
          <p:cNvPr id="7" name="Process 6"/>
          <p:cNvSpPr/>
          <p:nvPr/>
        </p:nvSpPr>
        <p:spPr bwMode="auto">
          <a:xfrm>
            <a:off x="6553200" y="3124200"/>
            <a:ext cx="1600200" cy="685800"/>
          </a:xfrm>
          <a:prstGeom prst="flowChartProcess">
            <a:avLst/>
          </a:prstGeom>
          <a:solidFill>
            <a:srgbClr val="CCFFCC"/>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Run Automated</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Functional Tests</a:t>
            </a:r>
          </a:p>
        </p:txBody>
      </p:sp>
      <p:sp>
        <p:nvSpPr>
          <p:cNvPr id="8" name="TextBox 7"/>
          <p:cNvSpPr txBox="1"/>
          <p:nvPr/>
        </p:nvSpPr>
        <p:spPr>
          <a:xfrm>
            <a:off x="228600" y="1447800"/>
            <a:ext cx="1818827" cy="461665"/>
          </a:xfrm>
          <a:prstGeom prst="rect">
            <a:avLst/>
          </a:prstGeom>
          <a:noFill/>
        </p:spPr>
        <p:txBody>
          <a:bodyPr wrap="none" rtlCol="0">
            <a:spAutoFit/>
          </a:bodyPr>
          <a:lstStyle/>
          <a:p>
            <a:r>
              <a:rPr lang="en-US" sz="2400" dirty="0" smtClean="0"/>
              <a:t>code </a:t>
            </a:r>
            <a:r>
              <a:rPr lang="en-US" sz="2400" dirty="0" err="1" smtClean="0"/>
              <a:t>checkin</a:t>
            </a:r>
            <a:endParaRPr lang="en-US" sz="2400" dirty="0"/>
          </a:p>
        </p:txBody>
      </p:sp>
      <p:sp>
        <p:nvSpPr>
          <p:cNvPr id="9" name="Down Arrow 8"/>
          <p:cNvSpPr/>
          <p:nvPr/>
        </p:nvSpPr>
        <p:spPr bwMode="auto">
          <a:xfrm>
            <a:off x="914400" y="2057400"/>
            <a:ext cx="381000" cy="533400"/>
          </a:xfrm>
          <a:prstGeom prst="down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ight Arrow 9"/>
          <p:cNvSpPr/>
          <p:nvPr/>
        </p:nvSpPr>
        <p:spPr bwMode="auto">
          <a:xfrm>
            <a:off x="17526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ight Arrow 10"/>
          <p:cNvSpPr/>
          <p:nvPr/>
        </p:nvSpPr>
        <p:spPr bwMode="auto">
          <a:xfrm>
            <a:off x="39624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ight Arrow 11"/>
          <p:cNvSpPr/>
          <p:nvPr/>
        </p:nvSpPr>
        <p:spPr bwMode="auto">
          <a:xfrm>
            <a:off x="60960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ctangle 5"/>
          <p:cNvSpPr txBox="1">
            <a:spLocks noChangeArrowheads="1"/>
          </p:cNvSpPr>
          <p:nvPr/>
        </p:nvSpPr>
        <p:spPr bwMode="auto">
          <a:xfrm>
            <a:off x="381000" y="4191000"/>
            <a:ext cx="841375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26788" tIns="26788" rIns="26788" bIns="2678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rgbClr val="008000"/>
                </a:solidFill>
                <a:effectLst/>
                <a:uLnTx/>
                <a:uFillTx/>
                <a:latin typeface="Calibri" pitchFamily="34" charset="0"/>
                <a:ea typeface="+mj-ea"/>
                <a:cs typeface="Calibri" pitchFamily="34" charset="0"/>
                <a:sym typeface="Arial Bold" pitchFamily="34" charset="0"/>
              </a:rPr>
              <a:t>Good Build!</a:t>
            </a:r>
          </a:p>
        </p:txBody>
      </p:sp>
    </p:spTree>
    <p:extLst>
      <p:ext uri="{BB962C8B-B14F-4D97-AF65-F5344CB8AC3E}">
        <p14:creationId xmlns:p14="http://schemas.microsoft.com/office/powerpoint/2010/main" val="3262554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Continuous integration</a:t>
            </a:r>
          </a:p>
        </p:txBody>
      </p:sp>
      <p:sp>
        <p:nvSpPr>
          <p:cNvPr id="4" name="Magnetic Disk 3"/>
          <p:cNvSpPr/>
          <p:nvPr/>
        </p:nvSpPr>
        <p:spPr bwMode="auto">
          <a:xfrm>
            <a:off x="609600" y="2819400"/>
            <a:ext cx="990600" cy="1219200"/>
          </a:xfrm>
          <a:prstGeom prst="flowChartMagneticDisk">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latin typeface="Gill Sans" charset="0"/>
                <a:ea typeface="ヒラギノ角ゴ ProN W3" charset="0"/>
                <a:cs typeface="ヒラギノ角ゴ ProN W3" charset="0"/>
                <a:sym typeface="Gill Sans" charset="0"/>
              </a:rPr>
              <a:t>SCM</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Process 4"/>
          <p:cNvSpPr/>
          <p:nvPr/>
        </p:nvSpPr>
        <p:spPr bwMode="auto">
          <a:xfrm>
            <a:off x="2286000" y="3124200"/>
            <a:ext cx="1600200" cy="685800"/>
          </a:xfrm>
          <a:prstGeom prst="flowChartProcess">
            <a:avLst/>
          </a:prstGeom>
          <a:solidFill>
            <a:srgbClr val="CCFFCC"/>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compile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build</a:t>
            </a:r>
            <a:endParaRPr kumimoji="0" lang="en-US" sz="1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Process 5"/>
          <p:cNvSpPr/>
          <p:nvPr/>
        </p:nvSpPr>
        <p:spPr bwMode="auto">
          <a:xfrm>
            <a:off x="4419600" y="3124200"/>
            <a:ext cx="1600200" cy="685800"/>
          </a:xfrm>
          <a:prstGeom prst="flowChartProcess">
            <a:avLst/>
          </a:prstGeom>
          <a:solidFill>
            <a:srgbClr val="CCFFCC"/>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Run</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Unit tests</a:t>
            </a:r>
          </a:p>
        </p:txBody>
      </p:sp>
      <p:sp>
        <p:nvSpPr>
          <p:cNvPr id="7" name="Process 6"/>
          <p:cNvSpPr/>
          <p:nvPr/>
        </p:nvSpPr>
        <p:spPr bwMode="auto">
          <a:xfrm>
            <a:off x="6553200" y="3124200"/>
            <a:ext cx="1600200" cy="685800"/>
          </a:xfrm>
          <a:prstGeom prst="flowChartProcess">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Run Automated</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Functional Tests</a:t>
            </a:r>
          </a:p>
        </p:txBody>
      </p:sp>
      <p:sp>
        <p:nvSpPr>
          <p:cNvPr id="8" name="TextBox 7"/>
          <p:cNvSpPr txBox="1"/>
          <p:nvPr/>
        </p:nvSpPr>
        <p:spPr>
          <a:xfrm>
            <a:off x="228600" y="1447800"/>
            <a:ext cx="1818827" cy="461665"/>
          </a:xfrm>
          <a:prstGeom prst="rect">
            <a:avLst/>
          </a:prstGeom>
          <a:noFill/>
        </p:spPr>
        <p:txBody>
          <a:bodyPr wrap="none" rtlCol="0">
            <a:spAutoFit/>
          </a:bodyPr>
          <a:lstStyle/>
          <a:p>
            <a:r>
              <a:rPr lang="en-US" sz="2400" dirty="0" smtClean="0"/>
              <a:t>code </a:t>
            </a:r>
            <a:r>
              <a:rPr lang="en-US" sz="2400" dirty="0" err="1" smtClean="0"/>
              <a:t>checkin</a:t>
            </a:r>
            <a:endParaRPr lang="en-US" sz="2400" dirty="0"/>
          </a:p>
        </p:txBody>
      </p:sp>
      <p:sp>
        <p:nvSpPr>
          <p:cNvPr id="9" name="Down Arrow 8"/>
          <p:cNvSpPr/>
          <p:nvPr/>
        </p:nvSpPr>
        <p:spPr bwMode="auto">
          <a:xfrm>
            <a:off x="914400" y="2057400"/>
            <a:ext cx="381000" cy="533400"/>
          </a:xfrm>
          <a:prstGeom prst="down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ight Arrow 9"/>
          <p:cNvSpPr/>
          <p:nvPr/>
        </p:nvSpPr>
        <p:spPr bwMode="auto">
          <a:xfrm>
            <a:off x="17526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ight Arrow 10"/>
          <p:cNvSpPr/>
          <p:nvPr/>
        </p:nvSpPr>
        <p:spPr bwMode="auto">
          <a:xfrm>
            <a:off x="39624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ight Arrow 11"/>
          <p:cNvSpPr/>
          <p:nvPr/>
        </p:nvSpPr>
        <p:spPr bwMode="auto">
          <a:xfrm>
            <a:off x="60960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ctangle 5"/>
          <p:cNvSpPr txBox="1">
            <a:spLocks noChangeArrowheads="1"/>
          </p:cNvSpPr>
          <p:nvPr/>
        </p:nvSpPr>
        <p:spPr bwMode="auto">
          <a:xfrm>
            <a:off x="381000" y="4191000"/>
            <a:ext cx="841375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26788" tIns="26788" rIns="26788" bIns="2678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rgbClr val="FF0000"/>
                </a:solidFill>
                <a:effectLst/>
                <a:uLnTx/>
                <a:uFillTx/>
                <a:latin typeface="Calibri" pitchFamily="34" charset="0"/>
                <a:ea typeface="+mj-ea"/>
                <a:cs typeface="Calibri" pitchFamily="34" charset="0"/>
                <a:sym typeface="Arial Bold" pitchFamily="34" charset="0"/>
              </a:rPr>
              <a:t>Failed Build!</a:t>
            </a:r>
          </a:p>
        </p:txBody>
      </p:sp>
    </p:spTree>
    <p:extLst>
      <p:ext uri="{BB962C8B-B14F-4D97-AF65-F5344CB8AC3E}">
        <p14:creationId xmlns:p14="http://schemas.microsoft.com/office/powerpoint/2010/main" val="3258203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Continuous integration</a:t>
            </a:r>
          </a:p>
        </p:txBody>
      </p:sp>
      <p:sp>
        <p:nvSpPr>
          <p:cNvPr id="4" name="Magnetic Disk 3"/>
          <p:cNvSpPr/>
          <p:nvPr/>
        </p:nvSpPr>
        <p:spPr bwMode="auto">
          <a:xfrm>
            <a:off x="609600" y="2819400"/>
            <a:ext cx="990600" cy="1219200"/>
          </a:xfrm>
          <a:prstGeom prst="flowChartMagneticDisk">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latin typeface="Gill Sans" charset="0"/>
                <a:ea typeface="ヒラギノ角ゴ ProN W3" charset="0"/>
                <a:cs typeface="ヒラギノ角ゴ ProN W3" charset="0"/>
                <a:sym typeface="Gill Sans" charset="0"/>
              </a:rPr>
              <a:t>SCM</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Process 4"/>
          <p:cNvSpPr/>
          <p:nvPr/>
        </p:nvSpPr>
        <p:spPr bwMode="auto">
          <a:xfrm>
            <a:off x="2286000" y="3124200"/>
            <a:ext cx="1600200" cy="685800"/>
          </a:xfrm>
          <a:prstGeom prst="flowChartProcess">
            <a:avLst/>
          </a:prstGeom>
          <a:solidFill>
            <a:srgbClr val="CCFFCC"/>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compile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build</a:t>
            </a:r>
            <a:endParaRPr kumimoji="0" lang="en-US" sz="1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Process 5"/>
          <p:cNvSpPr/>
          <p:nvPr/>
        </p:nvSpPr>
        <p:spPr bwMode="auto">
          <a:xfrm>
            <a:off x="4419600" y="3124200"/>
            <a:ext cx="1600200" cy="685800"/>
          </a:xfrm>
          <a:prstGeom prst="flowChartProcess">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Run</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Unit tests</a:t>
            </a:r>
          </a:p>
        </p:txBody>
      </p:sp>
      <p:sp>
        <p:nvSpPr>
          <p:cNvPr id="8" name="TextBox 7"/>
          <p:cNvSpPr txBox="1"/>
          <p:nvPr/>
        </p:nvSpPr>
        <p:spPr>
          <a:xfrm>
            <a:off x="228600" y="1447800"/>
            <a:ext cx="1818827" cy="461665"/>
          </a:xfrm>
          <a:prstGeom prst="rect">
            <a:avLst/>
          </a:prstGeom>
          <a:noFill/>
        </p:spPr>
        <p:txBody>
          <a:bodyPr wrap="none" rtlCol="0">
            <a:spAutoFit/>
          </a:bodyPr>
          <a:lstStyle/>
          <a:p>
            <a:r>
              <a:rPr lang="en-US" sz="2400" dirty="0" smtClean="0"/>
              <a:t>code </a:t>
            </a:r>
            <a:r>
              <a:rPr lang="en-US" sz="2400" dirty="0" err="1" smtClean="0"/>
              <a:t>checkin</a:t>
            </a:r>
            <a:endParaRPr lang="en-US" sz="2400" dirty="0"/>
          </a:p>
        </p:txBody>
      </p:sp>
      <p:sp>
        <p:nvSpPr>
          <p:cNvPr id="9" name="Down Arrow 8"/>
          <p:cNvSpPr/>
          <p:nvPr/>
        </p:nvSpPr>
        <p:spPr bwMode="auto">
          <a:xfrm>
            <a:off x="914400" y="2057400"/>
            <a:ext cx="381000" cy="533400"/>
          </a:xfrm>
          <a:prstGeom prst="down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ight Arrow 9"/>
          <p:cNvSpPr/>
          <p:nvPr/>
        </p:nvSpPr>
        <p:spPr bwMode="auto">
          <a:xfrm>
            <a:off x="17526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ight Arrow 10"/>
          <p:cNvSpPr/>
          <p:nvPr/>
        </p:nvSpPr>
        <p:spPr bwMode="auto">
          <a:xfrm>
            <a:off x="39624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ctangle 5"/>
          <p:cNvSpPr txBox="1">
            <a:spLocks noChangeArrowheads="1"/>
          </p:cNvSpPr>
          <p:nvPr/>
        </p:nvSpPr>
        <p:spPr bwMode="auto">
          <a:xfrm>
            <a:off x="381000" y="4191000"/>
            <a:ext cx="841375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26788" tIns="26788" rIns="26788" bIns="2678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rgbClr val="FF0000"/>
                </a:solidFill>
                <a:effectLst/>
                <a:uLnTx/>
                <a:uFillTx/>
                <a:latin typeface="Calibri" pitchFamily="34" charset="0"/>
                <a:ea typeface="+mj-ea"/>
                <a:cs typeface="Calibri" pitchFamily="34" charset="0"/>
                <a:sym typeface="Arial Bold" pitchFamily="34" charset="0"/>
              </a:rPr>
              <a:t>Failed Build!</a:t>
            </a:r>
          </a:p>
        </p:txBody>
      </p:sp>
    </p:spTree>
    <p:extLst>
      <p:ext uri="{BB962C8B-B14F-4D97-AF65-F5344CB8AC3E}">
        <p14:creationId xmlns:p14="http://schemas.microsoft.com/office/powerpoint/2010/main" val="3137640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Continuous integration</a:t>
            </a:r>
          </a:p>
        </p:txBody>
      </p:sp>
      <p:sp>
        <p:nvSpPr>
          <p:cNvPr id="4" name="Magnetic Disk 3"/>
          <p:cNvSpPr/>
          <p:nvPr/>
        </p:nvSpPr>
        <p:spPr bwMode="auto">
          <a:xfrm>
            <a:off x="609600" y="2819400"/>
            <a:ext cx="990600" cy="1219200"/>
          </a:xfrm>
          <a:prstGeom prst="flowChartMagneticDisk">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latin typeface="Gill Sans" charset="0"/>
                <a:ea typeface="ヒラギノ角ゴ ProN W3" charset="0"/>
                <a:cs typeface="ヒラギノ角ゴ ProN W3" charset="0"/>
                <a:sym typeface="Gill Sans" charset="0"/>
              </a:rPr>
              <a:t>SCM</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Process 4"/>
          <p:cNvSpPr/>
          <p:nvPr/>
        </p:nvSpPr>
        <p:spPr bwMode="auto">
          <a:xfrm>
            <a:off x="2286000" y="3124200"/>
            <a:ext cx="1600200" cy="685800"/>
          </a:xfrm>
          <a:prstGeom prst="flowChartProcess">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latin typeface="Gill Sans" charset="0"/>
                <a:ea typeface="ヒラギノ角ゴ ProN W3" charset="0"/>
                <a:cs typeface="ヒラギノ角ゴ ProN W3" charset="0"/>
                <a:sym typeface="Gill Sans" charset="0"/>
              </a:rPr>
              <a:t>compile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build</a:t>
            </a:r>
            <a:endParaRPr kumimoji="0" lang="en-US" sz="1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Box 7"/>
          <p:cNvSpPr txBox="1"/>
          <p:nvPr/>
        </p:nvSpPr>
        <p:spPr>
          <a:xfrm>
            <a:off x="228600" y="1447800"/>
            <a:ext cx="1818827" cy="461665"/>
          </a:xfrm>
          <a:prstGeom prst="rect">
            <a:avLst/>
          </a:prstGeom>
          <a:noFill/>
        </p:spPr>
        <p:txBody>
          <a:bodyPr wrap="none" rtlCol="0">
            <a:spAutoFit/>
          </a:bodyPr>
          <a:lstStyle/>
          <a:p>
            <a:r>
              <a:rPr lang="en-US" sz="2400" dirty="0" smtClean="0"/>
              <a:t>code </a:t>
            </a:r>
            <a:r>
              <a:rPr lang="en-US" sz="2400" dirty="0" err="1" smtClean="0"/>
              <a:t>checkin</a:t>
            </a:r>
            <a:endParaRPr lang="en-US" sz="2400" dirty="0"/>
          </a:p>
        </p:txBody>
      </p:sp>
      <p:sp>
        <p:nvSpPr>
          <p:cNvPr id="9" name="Down Arrow 8"/>
          <p:cNvSpPr/>
          <p:nvPr/>
        </p:nvSpPr>
        <p:spPr bwMode="auto">
          <a:xfrm>
            <a:off x="914400" y="2057400"/>
            <a:ext cx="381000" cy="533400"/>
          </a:xfrm>
          <a:prstGeom prst="down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ight Arrow 9"/>
          <p:cNvSpPr/>
          <p:nvPr/>
        </p:nvSpPr>
        <p:spPr bwMode="auto">
          <a:xfrm>
            <a:off x="1752600" y="3276600"/>
            <a:ext cx="381000" cy="304800"/>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ctangle 5"/>
          <p:cNvSpPr txBox="1">
            <a:spLocks noChangeArrowheads="1"/>
          </p:cNvSpPr>
          <p:nvPr/>
        </p:nvSpPr>
        <p:spPr bwMode="auto">
          <a:xfrm>
            <a:off x="381000" y="4191000"/>
            <a:ext cx="841375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26788" tIns="26788" rIns="26788" bIns="2678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rgbClr val="FF0000"/>
                </a:solidFill>
                <a:effectLst/>
                <a:uLnTx/>
                <a:uFillTx/>
                <a:latin typeface="Calibri" pitchFamily="34" charset="0"/>
                <a:ea typeface="+mj-ea"/>
                <a:cs typeface="Calibri" pitchFamily="34" charset="0"/>
                <a:sym typeface="Arial Bold" pitchFamily="34" charset="0"/>
              </a:rPr>
              <a:t>Failed Build!</a:t>
            </a:r>
          </a:p>
        </p:txBody>
      </p:sp>
    </p:spTree>
    <p:extLst>
      <p:ext uri="{BB962C8B-B14F-4D97-AF65-F5344CB8AC3E}">
        <p14:creationId xmlns:p14="http://schemas.microsoft.com/office/powerpoint/2010/main" val="92736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4"/>
          <p:cNvSpPr>
            <a:spLocks noGrp="1"/>
          </p:cNvSpPr>
          <p:nvPr>
            <p:ph type="ftr" sz="quarter" idx="4294967295"/>
          </p:nvPr>
        </p:nvSpPr>
        <p:spPr bwMode="auto">
          <a:xfrm>
            <a:off x="312420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
        <p:nvSpPr>
          <p:cNvPr id="53251" name="Rectangle 3"/>
          <p:cNvSpPr>
            <a:spLocks noGrp="1"/>
          </p:cNvSpPr>
          <p:nvPr>
            <p:ph type="body" idx="1"/>
          </p:nvPr>
        </p:nvSpPr>
        <p:spPr/>
        <p:txBody>
          <a:bodyPr>
            <a:normAutofit fontScale="77500" lnSpcReduction="20000"/>
          </a:bodyPr>
          <a:lstStyle/>
          <a:p>
            <a:pPr>
              <a:lnSpc>
                <a:spcPct val="90000"/>
              </a:lnSpc>
            </a:pPr>
            <a:r>
              <a:rPr lang="en-GB">
                <a:latin typeface="Calibri" charset="0"/>
                <a:ea typeface="ＭＳ Ｐゴシック" charset="0"/>
              </a:rPr>
              <a:t>Developers program in pairs</a:t>
            </a:r>
          </a:p>
          <a:p>
            <a:pPr lvl="1">
              <a:lnSpc>
                <a:spcPct val="90000"/>
              </a:lnSpc>
            </a:pPr>
            <a:r>
              <a:rPr lang="en-GB">
                <a:latin typeface="Calibri" charset="0"/>
                <a:ea typeface="ＭＳ Ｐゴシック" charset="0"/>
              </a:rPr>
              <a:t>knowledge sharing and collective</a:t>
            </a:r>
            <a:br>
              <a:rPr lang="en-GB">
                <a:latin typeface="Calibri" charset="0"/>
                <a:ea typeface="ＭＳ Ｐゴシック" charset="0"/>
              </a:rPr>
            </a:br>
            <a:r>
              <a:rPr lang="en-GB">
                <a:latin typeface="Calibri" charset="0"/>
                <a:ea typeface="ＭＳ Ｐゴシック" charset="0"/>
              </a:rPr>
              <a:t>ownership among the team</a:t>
            </a:r>
          </a:p>
          <a:p>
            <a:pPr lvl="1">
              <a:lnSpc>
                <a:spcPct val="90000"/>
              </a:lnSpc>
            </a:pPr>
            <a:r>
              <a:rPr lang="en-GB">
                <a:latin typeface="Calibri" charset="0"/>
                <a:ea typeface="ＭＳ Ｐゴシック" charset="0"/>
              </a:rPr>
              <a:t>defects rates tends to drop as more </a:t>
            </a:r>
            <a:br>
              <a:rPr lang="en-GB">
                <a:latin typeface="Calibri" charset="0"/>
                <a:ea typeface="ＭＳ Ｐゴシック" charset="0"/>
              </a:rPr>
            </a:br>
            <a:r>
              <a:rPr lang="en-GB">
                <a:latin typeface="Calibri" charset="0"/>
                <a:ea typeface="ＭＳ Ｐゴシック" charset="0"/>
              </a:rPr>
              <a:t>bugs are discovered earlier</a:t>
            </a:r>
          </a:p>
          <a:p>
            <a:pPr>
              <a:lnSpc>
                <a:spcPct val="90000"/>
              </a:lnSpc>
            </a:pPr>
            <a:endParaRPr lang="en-AU">
              <a:latin typeface="Calibri" charset="0"/>
              <a:ea typeface="ＭＳ Ｐゴシック" charset="0"/>
            </a:endParaRPr>
          </a:p>
          <a:p>
            <a:pPr>
              <a:lnSpc>
                <a:spcPct val="90000"/>
              </a:lnSpc>
            </a:pPr>
            <a:endParaRPr lang="en-AU">
              <a:latin typeface="Calibri" charset="0"/>
              <a:ea typeface="ＭＳ Ｐゴシック" charset="0"/>
            </a:endParaRPr>
          </a:p>
          <a:p>
            <a:pPr>
              <a:lnSpc>
                <a:spcPct val="90000"/>
              </a:lnSpc>
            </a:pPr>
            <a:endParaRPr lang="en-AU">
              <a:latin typeface="Calibri" charset="0"/>
              <a:ea typeface="ＭＳ Ｐゴシック" charset="0"/>
            </a:endParaRPr>
          </a:p>
          <a:p>
            <a:pPr>
              <a:lnSpc>
                <a:spcPct val="90000"/>
              </a:lnSpc>
            </a:pPr>
            <a:r>
              <a:rPr lang="en-AU">
                <a:latin typeface="Calibri" charset="0"/>
                <a:ea typeface="ＭＳ Ｐゴシック" charset="0"/>
              </a:rPr>
              <a:t>Testers pairing on tasks can also benefit a project</a:t>
            </a:r>
          </a:p>
          <a:p>
            <a:pPr lvl="1">
              <a:lnSpc>
                <a:spcPct val="90000"/>
              </a:lnSpc>
            </a:pPr>
            <a:r>
              <a:rPr lang="en-AU">
                <a:latin typeface="Calibri" charset="0"/>
                <a:ea typeface="ＭＳ Ｐゴシック" charset="0"/>
              </a:rPr>
              <a:t>with other testers promotes knowledge sharing and exposes testers to new skills </a:t>
            </a:r>
          </a:p>
          <a:p>
            <a:pPr lvl="1">
              <a:lnSpc>
                <a:spcPct val="90000"/>
              </a:lnSpc>
            </a:pPr>
            <a:r>
              <a:rPr lang="en-AU">
                <a:latin typeface="Calibri" charset="0"/>
                <a:ea typeface="ＭＳ Ｐゴシック" charset="0"/>
              </a:rPr>
              <a:t>with BAs helps the tester better understand underlying business needs</a:t>
            </a:r>
          </a:p>
          <a:p>
            <a:pPr lvl="1">
              <a:lnSpc>
                <a:spcPct val="90000"/>
              </a:lnSpc>
            </a:pPr>
            <a:r>
              <a:rPr lang="en-AU">
                <a:latin typeface="Calibri" charset="0"/>
                <a:ea typeface="ＭＳ Ｐゴシック" charset="0"/>
              </a:rPr>
              <a:t>with developers help the tester better understand the technical aspects of the system</a:t>
            </a:r>
          </a:p>
        </p:txBody>
      </p:sp>
      <p:pic>
        <p:nvPicPr>
          <p:cNvPr id="53252" name="Picture 4" descr="280935290_e2e3f1f3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662113"/>
            <a:ext cx="4103687"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Rectangle 2"/>
          <p:cNvSpPr>
            <a:spLocks noGrp="1"/>
          </p:cNvSpPr>
          <p:nvPr>
            <p:ph type="title"/>
          </p:nvPr>
        </p:nvSpPr>
        <p:spPr>
          <a:xfrm>
            <a:off x="457200" y="720725"/>
            <a:ext cx="8229600" cy="655638"/>
          </a:xfrm>
        </p:spPr>
        <p:txBody>
          <a:bodyPr>
            <a:normAutofit fontScale="90000"/>
          </a:bodyPr>
          <a:lstStyle/>
          <a:p>
            <a:pPr algn="l"/>
            <a:r>
              <a:rPr lang="en-AU">
                <a:latin typeface="Calibri" charset="0"/>
                <a:ea typeface="ＭＳ Ｐゴシック" charset="0"/>
              </a:rPr>
              <a:t>Agile practices - Pairing</a:t>
            </a:r>
          </a:p>
        </p:txBody>
      </p:sp>
    </p:spTree>
    <p:extLst>
      <p:ext uri="{BB962C8B-B14F-4D97-AF65-F5344CB8AC3E}">
        <p14:creationId xmlns:p14="http://schemas.microsoft.com/office/powerpoint/2010/main" val="17681520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Grp="1" noChangeArrowheads="1"/>
          </p:cNvSpPr>
          <p:nvPr>
            <p:ph type="title"/>
          </p:nvPr>
        </p:nvSpPr>
        <p:spPr/>
        <p:txBody>
          <a:bodyPr/>
          <a:lstStyle/>
          <a:p>
            <a:r>
              <a:rPr lang="en-US" dirty="0" smtClean="0">
                <a:latin typeface="Calibri" pitchFamily="34" charset="0"/>
                <a:cs typeface="Calibri" pitchFamily="34" charset="0"/>
              </a:rPr>
              <a:t>Agile Practices relevant to QA</a:t>
            </a:r>
          </a:p>
        </p:txBody>
      </p:sp>
      <p:sp>
        <p:nvSpPr>
          <p:cNvPr id="50184" name="Rectangle 6"/>
          <p:cNvSpPr>
            <a:spLocks noGrp="1" noChangeArrowheads="1"/>
          </p:cNvSpPr>
          <p:nvPr>
            <p:ph idx="1"/>
          </p:nvPr>
        </p:nvSpPr>
        <p:spPr/>
        <p:txBody>
          <a:bodyPr>
            <a:normAutofit fontScale="92500" lnSpcReduction="20000"/>
          </a:bodyPr>
          <a:lstStyle/>
          <a:p>
            <a:pPr marL="304800" indent="-304800">
              <a:spcBef>
                <a:spcPct val="0"/>
              </a:spcBef>
              <a:defRPr/>
            </a:pPr>
            <a:r>
              <a:rPr lang="en-US" dirty="0" smtClean="0"/>
              <a:t>Customer interaction</a:t>
            </a:r>
          </a:p>
          <a:p>
            <a:pPr marL="304800" indent="-304800">
              <a:spcBef>
                <a:spcPts val="703"/>
              </a:spcBef>
              <a:defRPr/>
            </a:pPr>
            <a:r>
              <a:rPr lang="en-US" dirty="0" smtClean="0"/>
              <a:t>Showcases</a:t>
            </a:r>
          </a:p>
          <a:p>
            <a:pPr marL="304800" indent="-304800">
              <a:spcBef>
                <a:spcPts val="703"/>
              </a:spcBef>
              <a:defRPr/>
            </a:pPr>
            <a:r>
              <a:rPr lang="en-US" dirty="0" smtClean="0"/>
              <a:t>Automated Testing</a:t>
            </a:r>
          </a:p>
          <a:p>
            <a:pPr marL="304800" indent="-304800">
              <a:spcBef>
                <a:spcPts val="703"/>
              </a:spcBef>
              <a:defRPr/>
            </a:pPr>
            <a:r>
              <a:rPr lang="en-US" dirty="0" smtClean="0"/>
              <a:t>Continuous integration</a:t>
            </a:r>
          </a:p>
          <a:p>
            <a:pPr marL="304800" indent="-304800">
              <a:defRPr/>
            </a:pPr>
            <a:r>
              <a:rPr lang="en-US" dirty="0" smtClean="0"/>
              <a:t>Retrospectives (continuous improvement)</a:t>
            </a:r>
          </a:p>
          <a:p>
            <a:pPr marL="304800" indent="-304800">
              <a:spcBef>
                <a:spcPts val="703"/>
              </a:spcBef>
              <a:defRPr/>
            </a:pPr>
            <a:r>
              <a:rPr lang="en-US" dirty="0" smtClean="0"/>
              <a:t>Collective ownership</a:t>
            </a:r>
          </a:p>
          <a:p>
            <a:pPr marL="304800" indent="-304800">
              <a:spcBef>
                <a:spcPts val="703"/>
              </a:spcBef>
              <a:defRPr/>
            </a:pPr>
            <a:r>
              <a:rPr lang="en-US" dirty="0" smtClean="0"/>
              <a:t>Refactoring</a:t>
            </a:r>
          </a:p>
          <a:p>
            <a:pPr marL="304800" indent="-304800">
              <a:spcBef>
                <a:spcPts val="703"/>
              </a:spcBef>
              <a:defRPr/>
            </a:pPr>
            <a:r>
              <a:rPr lang="en-US" dirty="0" smtClean="0"/>
              <a:t>Pair programming</a:t>
            </a:r>
          </a:p>
          <a:p>
            <a:pPr marL="304800" indent="-304800">
              <a:spcBef>
                <a:spcPts val="703"/>
              </a:spcBef>
              <a:defRPr/>
            </a:pPr>
            <a:r>
              <a:rPr lang="en-US" dirty="0" smtClean="0"/>
              <a:t>User stories</a:t>
            </a:r>
          </a:p>
          <a:p>
            <a:pPr marL="304800" indent="-304800">
              <a:spcBef>
                <a:spcPts val="703"/>
              </a:spcBef>
              <a:defRPr/>
            </a:pPr>
            <a:endParaRPr lang="en-US" dirty="0" smtClean="0"/>
          </a:p>
          <a:p>
            <a:pPr marL="304800" indent="-304800">
              <a:spcBef>
                <a:spcPts val="703"/>
              </a:spcBef>
              <a:defRPr/>
            </a:pPr>
            <a:endParaRPr lang="en-US" dirty="0" smtClean="0"/>
          </a:p>
          <a:p>
            <a:pPr marL="304800" indent="-304800">
              <a:spcBef>
                <a:spcPts val="703"/>
              </a:spcBef>
              <a:defRPr/>
            </a:pPr>
            <a:endParaRPr lang="en-US" dirty="0" smtClean="0"/>
          </a:p>
        </p:txBody>
      </p:sp>
    </p:spTree>
    <p:extLst>
      <p:ext uri="{BB962C8B-B14F-4D97-AF65-F5344CB8AC3E}">
        <p14:creationId xmlns:p14="http://schemas.microsoft.com/office/powerpoint/2010/main" val="414738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Whole Team</a:t>
            </a:r>
          </a:p>
        </p:txBody>
      </p:sp>
      <p:sp>
        <p:nvSpPr>
          <p:cNvPr id="130056" name="Rectangle 6"/>
          <p:cNvSpPr>
            <a:spLocks noGrp="1" noChangeArrowheads="1"/>
          </p:cNvSpPr>
          <p:nvPr>
            <p:ph idx="1"/>
          </p:nvPr>
        </p:nvSpPr>
        <p:spPr/>
        <p:txBody>
          <a:bodyPr/>
          <a:lstStyle/>
          <a:p>
            <a:pPr>
              <a:spcBef>
                <a:spcPts val="703"/>
              </a:spcBef>
              <a:defRPr/>
            </a:pPr>
            <a:r>
              <a:rPr lang="en-US" dirty="0" smtClean="0"/>
              <a:t>Clear understanding of the domain</a:t>
            </a:r>
          </a:p>
          <a:p>
            <a:pPr>
              <a:spcBef>
                <a:spcPts val="703"/>
              </a:spcBef>
              <a:defRPr/>
            </a:pPr>
            <a:r>
              <a:rPr lang="en-US" dirty="0" smtClean="0"/>
              <a:t>Agile QA understands the bigger picture</a:t>
            </a:r>
          </a:p>
          <a:p>
            <a:pPr>
              <a:spcBef>
                <a:spcPts val="703"/>
              </a:spcBef>
              <a:defRPr/>
            </a:pPr>
            <a:r>
              <a:rPr lang="en-US" dirty="0" smtClean="0"/>
              <a:t>Osmotic learning</a:t>
            </a:r>
          </a:p>
          <a:p>
            <a:pPr>
              <a:spcBef>
                <a:spcPts val="703"/>
              </a:spcBef>
              <a:defRPr/>
            </a:pPr>
            <a:r>
              <a:rPr lang="en-US" dirty="0" smtClean="0"/>
              <a:t>Much lower communication overhead</a:t>
            </a:r>
          </a:p>
          <a:p>
            <a:pPr>
              <a:spcBef>
                <a:spcPts val="703"/>
              </a:spcBef>
              <a:defRPr/>
            </a:pPr>
            <a:r>
              <a:rPr lang="en-US" dirty="0"/>
              <a:t>Close interaction with other team members</a:t>
            </a:r>
          </a:p>
          <a:p>
            <a:pPr>
              <a:spcBef>
                <a:spcPts val="703"/>
              </a:spcBef>
              <a:defRPr/>
            </a:pPr>
            <a:endParaRPr lang="en-US" dirty="0" smtClean="0"/>
          </a:p>
        </p:txBody>
      </p:sp>
      <p:sp>
        <p:nvSpPr>
          <p:cNvPr id="11268" name="Slide Number Placeholder 3"/>
          <p:cNvSpPr>
            <a:spLocks noGrp="1"/>
          </p:cNvSpPr>
          <p:nvPr>
            <p:ph type="sldNum" sz="quarter" idx="4294967295"/>
          </p:nvPr>
        </p:nvSpPr>
        <p:spPr bwMode="auto">
          <a:xfrm>
            <a:off x="8926513" y="6457950"/>
            <a:ext cx="217487" cy="203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pitchFamily="-108" charset="0"/>
                <a:ea typeface="ヒラギノ角ゴ ProN W3" pitchFamily="-108" charset="-128"/>
                <a:sym typeface="Gill Sans" pitchFamily="-108" charset="0"/>
              </a:defRPr>
            </a:lvl1pPr>
            <a:lvl2pPr marL="742950" indent="-285750" eaLnBrk="0" hangingPunct="0">
              <a:defRPr sz="4200">
                <a:solidFill>
                  <a:srgbClr val="000000"/>
                </a:solidFill>
                <a:latin typeface="Gill Sans" pitchFamily="-108" charset="0"/>
                <a:ea typeface="ヒラギノ角ゴ ProN W3" pitchFamily="-108" charset="-128"/>
                <a:sym typeface="Gill Sans" pitchFamily="-108" charset="0"/>
              </a:defRPr>
            </a:lvl2pPr>
            <a:lvl3pPr marL="1143000" indent="-228600" eaLnBrk="0" hangingPunct="0">
              <a:defRPr sz="4200">
                <a:solidFill>
                  <a:srgbClr val="000000"/>
                </a:solidFill>
                <a:latin typeface="Gill Sans" pitchFamily="-108" charset="0"/>
                <a:ea typeface="ヒラギノ角ゴ ProN W3" pitchFamily="-108" charset="-128"/>
                <a:sym typeface="Gill Sans" pitchFamily="-108" charset="0"/>
              </a:defRPr>
            </a:lvl3pPr>
            <a:lvl4pPr marL="1600200" indent="-228600" eaLnBrk="0" hangingPunct="0">
              <a:defRPr sz="4200">
                <a:solidFill>
                  <a:srgbClr val="000000"/>
                </a:solidFill>
                <a:latin typeface="Gill Sans" pitchFamily="-108" charset="0"/>
                <a:ea typeface="ヒラギノ角ゴ ProN W3" pitchFamily="-108" charset="-128"/>
                <a:sym typeface="Gill Sans" pitchFamily="-108" charset="0"/>
              </a:defRPr>
            </a:lvl4pPr>
            <a:lvl5pPr marL="2057400" indent="-228600" eaLnBrk="0" hangingPunct="0">
              <a:defRPr sz="4200">
                <a:solidFill>
                  <a:srgbClr val="000000"/>
                </a:solidFill>
                <a:latin typeface="Gill Sans" pitchFamily="-108" charset="0"/>
                <a:ea typeface="ヒラギノ角ゴ ProN W3" pitchFamily="-108" charset="-128"/>
                <a:sym typeface="Gill Sans" pitchFamily="-108" charset="0"/>
              </a:defRPr>
            </a:lvl5pPr>
            <a:lvl6pPr marL="25146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6pPr>
            <a:lvl7pPr marL="29718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7pPr>
            <a:lvl8pPr marL="34290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8pPr>
            <a:lvl9pPr marL="38862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9pPr>
          </a:lstStyle>
          <a:p>
            <a:pPr eaLnBrk="1" hangingPunct="1"/>
            <a:fld id="{2DFBCE98-F556-483D-B62A-71F0A035FAA8}" type="slidenum">
              <a:rPr lang="en-US" sz="900">
                <a:solidFill>
                  <a:srgbClr val="808080"/>
                </a:solidFill>
                <a:latin typeface="Arial" charset="0"/>
                <a:sym typeface="Arial" charset="0"/>
              </a:rPr>
              <a:pPr eaLnBrk="1" hangingPunct="1"/>
              <a:t>41</a:t>
            </a:fld>
            <a:endParaRPr lang="en-US" sz="900">
              <a:solidFill>
                <a:srgbClr val="808080"/>
              </a:solidFill>
              <a:latin typeface="Arial" charset="0"/>
              <a:sym typeface="Arial" charset="0"/>
            </a:endParaRPr>
          </a:p>
        </p:txBody>
      </p:sp>
      <p:pic>
        <p:nvPicPr>
          <p:cNvPr id="11269" name="Picture 7"/>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4305300" y="3643313"/>
            <a:ext cx="4229100" cy="28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82618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Early feedback</a:t>
            </a:r>
          </a:p>
        </p:txBody>
      </p:sp>
      <p:sp>
        <p:nvSpPr>
          <p:cNvPr id="131080" name="Rectangle 6"/>
          <p:cNvSpPr>
            <a:spLocks noGrp="1" noChangeArrowheads="1"/>
          </p:cNvSpPr>
          <p:nvPr>
            <p:ph idx="1"/>
          </p:nvPr>
        </p:nvSpPr>
        <p:spPr/>
        <p:txBody>
          <a:bodyPr/>
          <a:lstStyle/>
          <a:p>
            <a:pPr>
              <a:spcBef>
                <a:spcPts val="703"/>
              </a:spcBef>
              <a:defRPr/>
            </a:pPr>
            <a:r>
              <a:rPr lang="en-US" dirty="0" smtClean="0"/>
              <a:t>Test early and often: Continuous feedback</a:t>
            </a:r>
          </a:p>
          <a:p>
            <a:pPr>
              <a:spcBef>
                <a:spcPts val="703"/>
              </a:spcBef>
              <a:defRPr/>
            </a:pPr>
            <a:r>
              <a:rPr lang="en-US" dirty="0" smtClean="0"/>
              <a:t>Parallel testing: Find defects as early as possible</a:t>
            </a:r>
            <a:endParaRPr lang="en-US" dirty="0" smtClean="0">
              <a:solidFill>
                <a:srgbClr val="FF0000"/>
              </a:solidFill>
            </a:endParaRPr>
          </a:p>
          <a:p>
            <a:pPr>
              <a:spcBef>
                <a:spcPts val="703"/>
              </a:spcBef>
              <a:defRPr/>
            </a:pPr>
            <a:r>
              <a:rPr lang="en-US" dirty="0" smtClean="0">
                <a:solidFill>
                  <a:srgbClr val="000000"/>
                </a:solidFill>
              </a:rPr>
              <a:t>Easy to incorporate any changes from testing perspective</a:t>
            </a:r>
          </a:p>
          <a:p>
            <a:pPr>
              <a:spcBef>
                <a:spcPts val="703"/>
              </a:spcBef>
              <a:defRPr/>
            </a:pPr>
            <a:r>
              <a:rPr lang="en-US" dirty="0" smtClean="0">
                <a:solidFill>
                  <a:srgbClr val="000000"/>
                </a:solidFill>
              </a:rPr>
              <a:t>Possible to identify/execute other testing types</a:t>
            </a:r>
          </a:p>
          <a:p>
            <a:pPr>
              <a:spcBef>
                <a:spcPts val="703"/>
              </a:spcBef>
              <a:defRPr/>
            </a:pPr>
            <a:r>
              <a:rPr lang="en-US" dirty="0" smtClean="0">
                <a:solidFill>
                  <a:srgbClr val="000000"/>
                </a:solidFill>
              </a:rPr>
              <a:t>Enough time to do Exploratory testing </a:t>
            </a:r>
          </a:p>
        </p:txBody>
      </p:sp>
    </p:spTree>
    <p:extLst>
      <p:ext uri="{BB962C8B-B14F-4D97-AF65-F5344CB8AC3E}">
        <p14:creationId xmlns:p14="http://schemas.microsoft.com/office/powerpoint/2010/main" val="354859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during the iteration</a:t>
            </a:r>
            <a:endParaRPr lang="en-US" dirty="0"/>
          </a:p>
        </p:txBody>
      </p:sp>
      <p:sp>
        <p:nvSpPr>
          <p:cNvPr id="3" name="Content Placeholder 2"/>
          <p:cNvSpPr>
            <a:spLocks noGrp="1"/>
          </p:cNvSpPr>
          <p:nvPr>
            <p:ph idx="1"/>
          </p:nvPr>
        </p:nvSpPr>
        <p:spPr/>
        <p:txBody>
          <a:bodyPr/>
          <a:lstStyle/>
          <a:p>
            <a:endParaRPr lang="en-US"/>
          </a:p>
        </p:txBody>
      </p:sp>
      <p:sp>
        <p:nvSpPr>
          <p:cNvPr id="6" name="Oval 5"/>
          <p:cNvSpPr/>
          <p:nvPr/>
        </p:nvSpPr>
        <p:spPr bwMode="auto">
          <a:xfrm>
            <a:off x="3276600" y="1828800"/>
            <a:ext cx="2743200" cy="26670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5800" dirty="0" smtClean="0">
                <a:latin typeface="Gill Sans" charset="0"/>
                <a:ea typeface="ヒラギノ角ゴ ProN W3" charset="0"/>
                <a:cs typeface="ヒラギノ角ゴ ProN W3" charset="0"/>
                <a:sym typeface="Gill Sans" charset="0"/>
              </a:rPr>
              <a:t>QA</a:t>
            </a:r>
            <a:endParaRPr kumimoji="0" lang="en-US" sz="5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82571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Pairing</a:t>
            </a:r>
          </a:p>
        </p:txBody>
      </p:sp>
      <p:sp>
        <p:nvSpPr>
          <p:cNvPr id="6" name="Oval 5"/>
          <p:cNvSpPr/>
          <p:nvPr/>
        </p:nvSpPr>
        <p:spPr bwMode="auto">
          <a:xfrm>
            <a:off x="3276600" y="1828800"/>
            <a:ext cx="2743200" cy="26670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5800" dirty="0" smtClean="0">
                <a:latin typeface="Gill Sans" charset="0"/>
                <a:ea typeface="ヒラギノ角ゴ ProN W3" charset="0"/>
                <a:cs typeface="ヒラギノ角ゴ ProN W3" charset="0"/>
                <a:sym typeface="Gill Sans" charset="0"/>
              </a:rPr>
              <a:t>QA</a:t>
            </a:r>
            <a:endParaRPr kumimoji="0" lang="en-US" sz="5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Oval 7"/>
          <p:cNvSpPr/>
          <p:nvPr/>
        </p:nvSpPr>
        <p:spPr bwMode="auto">
          <a:xfrm>
            <a:off x="1219200" y="912200"/>
            <a:ext cx="2743200" cy="2667000"/>
          </a:xfrm>
          <a:prstGeom prst="ellipse">
            <a:avLst/>
          </a:prstGeom>
          <a:noFill/>
          <a:ln w="25400" cap="flat" cmpd="sng" algn="ctr">
            <a:solidFill>
              <a:schemeClr val="accent4">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5800" dirty="0" smtClean="0">
                <a:solidFill>
                  <a:schemeClr val="accent4">
                    <a:lumMod val="50000"/>
                    <a:lumOff val="50000"/>
                  </a:schemeClr>
                </a:solidFill>
                <a:latin typeface="Gill Sans" charset="0"/>
                <a:ea typeface="ヒラギノ角ゴ ProN W3" charset="0"/>
                <a:cs typeface="ヒラギノ角ゴ ProN W3" charset="0"/>
                <a:sym typeface="Gill Sans" charset="0"/>
              </a:rPr>
              <a:t>DEV</a:t>
            </a:r>
            <a:endParaRPr kumimoji="0" lang="en-US" sz="5800" b="0" i="0" u="none" strike="noStrike" cap="none" normalizeH="0" baseline="0" dirty="0">
              <a:ln>
                <a:noFill/>
              </a:ln>
              <a:solidFill>
                <a:schemeClr val="accent4">
                  <a:lumMod val="50000"/>
                  <a:lumOff val="50000"/>
                </a:schemeClr>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5105400" y="914400"/>
            <a:ext cx="2743200" cy="26670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5800" dirty="0" smtClean="0">
                <a:latin typeface="Gill Sans" charset="0"/>
                <a:ea typeface="ヒラギノ角ゴ ProN W3" charset="0"/>
                <a:cs typeface="ヒラギノ角ゴ ProN W3" charset="0"/>
                <a:sym typeface="Gill Sans" charset="0"/>
              </a:rPr>
              <a:t>BA</a:t>
            </a:r>
            <a:endParaRPr kumimoji="0" lang="en-US" sz="5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Oval 9"/>
          <p:cNvSpPr/>
          <p:nvPr/>
        </p:nvSpPr>
        <p:spPr bwMode="auto">
          <a:xfrm>
            <a:off x="3200400" y="3886200"/>
            <a:ext cx="2743200" cy="2667000"/>
          </a:xfrm>
          <a:prstGeom prst="ellipse">
            <a:avLst/>
          </a:prstGeom>
          <a:noFill/>
          <a:ln w="25400" cap="flat" cmpd="sng" algn="ctr">
            <a:solidFill>
              <a:schemeClr val="accent4">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accent4">
                    <a:lumMod val="50000"/>
                    <a:lumOff val="50000"/>
                  </a:schemeClr>
                </a:solidFill>
                <a:latin typeface="Gill Sans" charset="0"/>
                <a:ea typeface="ヒラギノ角ゴ ProN W3" charset="0"/>
                <a:cs typeface="ヒラギノ角ゴ ProN W3" charset="0"/>
                <a:sym typeface="Gill Sans" charset="0"/>
              </a:rPr>
              <a:t>CUSTOMER</a:t>
            </a:r>
            <a:endParaRPr kumimoji="0" lang="en-US" sz="2400" b="0" i="0" u="none" strike="noStrike" cap="none" normalizeH="0" baseline="0" dirty="0">
              <a:ln>
                <a:noFill/>
              </a:ln>
              <a:solidFill>
                <a:schemeClr val="accent4">
                  <a:lumMod val="50000"/>
                  <a:lumOff val="50000"/>
                </a:schemeClr>
              </a:solidFill>
              <a:effectLst/>
              <a:latin typeface="Gill Sans" charset="0"/>
              <a:ea typeface="ヒラギノ角ゴ ProN W3" charset="0"/>
              <a:cs typeface="ヒラギノ角ゴ ProN W3" charset="0"/>
              <a:sym typeface="Gill Sans" charset="0"/>
            </a:endParaRPr>
          </a:p>
        </p:txBody>
      </p:sp>
      <p:cxnSp>
        <p:nvCxnSpPr>
          <p:cNvPr id="11" name="Straight Arrow Connector 10"/>
          <p:cNvCxnSpPr/>
          <p:nvPr/>
        </p:nvCxnSpPr>
        <p:spPr bwMode="auto">
          <a:xfrm rot="16200000" flipV="1">
            <a:off x="5334000" y="2895600"/>
            <a:ext cx="1524000" cy="1066800"/>
          </a:xfrm>
          <a:prstGeom prst="straightConnector1">
            <a:avLst/>
          </a:prstGeom>
          <a:solidFill>
            <a:schemeClr val="accent1"/>
          </a:solidFill>
          <a:ln w="25400" cap="flat" cmpd="sng" algn="ctr">
            <a:solidFill>
              <a:srgbClr val="000000"/>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5943600" y="4267200"/>
            <a:ext cx="2608406" cy="584776"/>
          </a:xfrm>
          <a:prstGeom prst="rect">
            <a:avLst/>
          </a:prstGeom>
          <a:noFill/>
        </p:spPr>
        <p:txBody>
          <a:bodyPr wrap="none" rtlCol="0">
            <a:spAutoFit/>
          </a:bodyPr>
          <a:lstStyle/>
          <a:p>
            <a:pPr algn="l"/>
            <a:r>
              <a:rPr lang="en-US" sz="1600" dirty="0" smtClean="0"/>
              <a:t>Better domain understanding</a:t>
            </a:r>
          </a:p>
          <a:p>
            <a:pPr algn="l"/>
            <a:r>
              <a:rPr lang="en-US" sz="1600" dirty="0" smtClean="0"/>
              <a:t>Better acceptance tests</a:t>
            </a:r>
          </a:p>
        </p:txBody>
      </p:sp>
    </p:spTree>
    <p:extLst>
      <p:ext uri="{BB962C8B-B14F-4D97-AF65-F5344CB8AC3E}">
        <p14:creationId xmlns:p14="http://schemas.microsoft.com/office/powerpoint/2010/main" val="4284195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Pairing</a:t>
            </a:r>
          </a:p>
        </p:txBody>
      </p:sp>
      <p:sp>
        <p:nvSpPr>
          <p:cNvPr id="6" name="Oval 5"/>
          <p:cNvSpPr/>
          <p:nvPr/>
        </p:nvSpPr>
        <p:spPr bwMode="auto">
          <a:xfrm>
            <a:off x="3276600" y="1828800"/>
            <a:ext cx="2743200" cy="26670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5800" dirty="0" smtClean="0">
                <a:latin typeface="Gill Sans" charset="0"/>
                <a:ea typeface="ヒラギノ角ゴ ProN W3" charset="0"/>
                <a:cs typeface="ヒラギノ角ゴ ProN W3" charset="0"/>
                <a:sym typeface="Gill Sans" charset="0"/>
              </a:rPr>
              <a:t>QA</a:t>
            </a:r>
            <a:endParaRPr kumimoji="0" lang="en-US" sz="5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Oval 7"/>
          <p:cNvSpPr/>
          <p:nvPr/>
        </p:nvSpPr>
        <p:spPr bwMode="auto">
          <a:xfrm>
            <a:off x="1219200" y="912200"/>
            <a:ext cx="2743200" cy="26670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5800" dirty="0" smtClean="0">
                <a:latin typeface="Gill Sans" charset="0"/>
                <a:ea typeface="ヒラギノ角ゴ ProN W3" charset="0"/>
                <a:cs typeface="ヒラギノ角ゴ ProN W3" charset="0"/>
                <a:sym typeface="Gill Sans" charset="0"/>
              </a:rPr>
              <a:t>DEV</a:t>
            </a:r>
            <a:endParaRPr kumimoji="0" lang="en-US" sz="5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5105400" y="914400"/>
            <a:ext cx="2743200" cy="2667000"/>
          </a:xfrm>
          <a:prstGeom prst="ellipse">
            <a:avLst/>
          </a:prstGeom>
          <a:noFill/>
          <a:ln w="25400" cap="flat" cmpd="sng" algn="ctr">
            <a:solidFill>
              <a:schemeClr val="accent4">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5800" dirty="0" smtClean="0">
                <a:solidFill>
                  <a:schemeClr val="accent4">
                    <a:lumMod val="50000"/>
                    <a:lumOff val="50000"/>
                  </a:schemeClr>
                </a:solidFill>
                <a:latin typeface="Gill Sans" charset="0"/>
                <a:ea typeface="ヒラギノ角ゴ ProN W3" charset="0"/>
                <a:cs typeface="ヒラギノ角ゴ ProN W3" charset="0"/>
                <a:sym typeface="Gill Sans" charset="0"/>
              </a:rPr>
              <a:t>BA</a:t>
            </a:r>
            <a:endParaRPr kumimoji="0" lang="en-US" sz="5800" b="0" i="0" u="none" strike="noStrike" cap="none" normalizeH="0" baseline="0" dirty="0">
              <a:ln>
                <a:noFill/>
              </a:ln>
              <a:solidFill>
                <a:schemeClr val="accent4">
                  <a:lumMod val="50000"/>
                  <a:lumOff val="50000"/>
                </a:schemeClr>
              </a:solidFill>
              <a:effectLst/>
              <a:latin typeface="Gill Sans" charset="0"/>
              <a:ea typeface="ヒラギノ角ゴ ProN W3" charset="0"/>
              <a:cs typeface="ヒラギノ角ゴ ProN W3" charset="0"/>
              <a:sym typeface="Gill Sans" charset="0"/>
            </a:endParaRPr>
          </a:p>
        </p:txBody>
      </p:sp>
      <p:sp>
        <p:nvSpPr>
          <p:cNvPr id="10" name="Oval 9"/>
          <p:cNvSpPr/>
          <p:nvPr/>
        </p:nvSpPr>
        <p:spPr bwMode="auto">
          <a:xfrm>
            <a:off x="3200400" y="3886200"/>
            <a:ext cx="2743200" cy="2667000"/>
          </a:xfrm>
          <a:prstGeom prst="ellipse">
            <a:avLst/>
          </a:prstGeom>
          <a:noFill/>
          <a:ln w="25400" cap="flat" cmpd="sng" algn="ctr">
            <a:solidFill>
              <a:schemeClr val="accent4">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accent4">
                    <a:lumMod val="50000"/>
                    <a:lumOff val="50000"/>
                  </a:schemeClr>
                </a:solidFill>
                <a:latin typeface="Gill Sans" charset="0"/>
                <a:ea typeface="ヒラギノ角ゴ ProN W3" charset="0"/>
                <a:cs typeface="ヒラギノ角ゴ ProN W3" charset="0"/>
                <a:sym typeface="Gill Sans" charset="0"/>
              </a:rPr>
              <a:t>CUSTOMER</a:t>
            </a:r>
            <a:endParaRPr kumimoji="0" lang="en-US" sz="2400" b="0" i="0" u="none" strike="noStrike" cap="none" normalizeH="0" baseline="0" dirty="0">
              <a:ln>
                <a:noFill/>
              </a:ln>
              <a:solidFill>
                <a:schemeClr val="accent4">
                  <a:lumMod val="50000"/>
                  <a:lumOff val="50000"/>
                </a:schemeClr>
              </a:solidFill>
              <a:effectLst/>
              <a:latin typeface="Gill Sans" charset="0"/>
              <a:ea typeface="ヒラギノ角ゴ ProN W3" charset="0"/>
              <a:cs typeface="ヒラギノ角ゴ ProN W3" charset="0"/>
              <a:sym typeface="Gill Sans" charset="0"/>
            </a:endParaRPr>
          </a:p>
        </p:txBody>
      </p:sp>
      <p:cxnSp>
        <p:nvCxnSpPr>
          <p:cNvPr id="11" name="Straight Arrow Connector 10"/>
          <p:cNvCxnSpPr/>
          <p:nvPr/>
        </p:nvCxnSpPr>
        <p:spPr bwMode="auto">
          <a:xfrm rot="5400000" flipH="1" flipV="1">
            <a:off x="2362200" y="2743200"/>
            <a:ext cx="1447800" cy="1143000"/>
          </a:xfrm>
          <a:prstGeom prst="straightConnector1">
            <a:avLst/>
          </a:prstGeom>
          <a:solidFill>
            <a:schemeClr val="accent1"/>
          </a:solidFill>
          <a:ln w="25400" cap="flat" cmpd="sng" algn="ctr">
            <a:solidFill>
              <a:srgbClr val="000000"/>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TextBox 14"/>
          <p:cNvSpPr txBox="1"/>
          <p:nvPr/>
        </p:nvSpPr>
        <p:spPr>
          <a:xfrm>
            <a:off x="457200" y="4038600"/>
            <a:ext cx="2580053" cy="584776"/>
          </a:xfrm>
          <a:prstGeom prst="rect">
            <a:avLst/>
          </a:prstGeom>
          <a:noFill/>
        </p:spPr>
        <p:txBody>
          <a:bodyPr wrap="none" rtlCol="0">
            <a:spAutoFit/>
          </a:bodyPr>
          <a:lstStyle/>
          <a:p>
            <a:pPr algn="l"/>
            <a:r>
              <a:rPr lang="en-US" sz="1600" dirty="0" smtClean="0"/>
              <a:t>Better Test Automation code</a:t>
            </a:r>
          </a:p>
          <a:p>
            <a:pPr algn="l"/>
            <a:r>
              <a:rPr lang="en-US" sz="1600" dirty="0" smtClean="0"/>
              <a:t>Better Unit Tests</a:t>
            </a:r>
          </a:p>
        </p:txBody>
      </p:sp>
    </p:spTree>
    <p:extLst>
      <p:ext uri="{BB962C8B-B14F-4D97-AF65-F5344CB8AC3E}">
        <p14:creationId xmlns:p14="http://schemas.microsoft.com/office/powerpoint/2010/main" val="1493012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Pairing</a:t>
            </a:r>
          </a:p>
        </p:txBody>
      </p:sp>
      <p:sp>
        <p:nvSpPr>
          <p:cNvPr id="6" name="Oval 5"/>
          <p:cNvSpPr/>
          <p:nvPr/>
        </p:nvSpPr>
        <p:spPr bwMode="auto">
          <a:xfrm>
            <a:off x="3276600" y="1828800"/>
            <a:ext cx="2743200" cy="26670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5800" dirty="0" smtClean="0">
                <a:latin typeface="Gill Sans" charset="0"/>
                <a:ea typeface="ヒラギノ角ゴ ProN W3" charset="0"/>
                <a:cs typeface="ヒラギノ角ゴ ProN W3" charset="0"/>
                <a:sym typeface="Gill Sans" charset="0"/>
              </a:rPr>
              <a:t>QA</a:t>
            </a:r>
            <a:endParaRPr kumimoji="0" lang="en-US" sz="5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Oval 7"/>
          <p:cNvSpPr/>
          <p:nvPr/>
        </p:nvSpPr>
        <p:spPr bwMode="auto">
          <a:xfrm>
            <a:off x="1219200" y="912200"/>
            <a:ext cx="2743200" cy="2667000"/>
          </a:xfrm>
          <a:prstGeom prst="ellipse">
            <a:avLst/>
          </a:prstGeom>
          <a:noFill/>
          <a:ln w="25400" cap="flat" cmpd="sng" algn="ctr">
            <a:solidFill>
              <a:schemeClr val="accent4">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5800" dirty="0" smtClean="0">
                <a:solidFill>
                  <a:schemeClr val="accent4">
                    <a:lumMod val="50000"/>
                    <a:lumOff val="50000"/>
                  </a:schemeClr>
                </a:solidFill>
                <a:latin typeface="Gill Sans" charset="0"/>
                <a:ea typeface="ヒラギノ角ゴ ProN W3" charset="0"/>
                <a:cs typeface="ヒラギノ角ゴ ProN W3" charset="0"/>
                <a:sym typeface="Gill Sans" charset="0"/>
              </a:rPr>
              <a:t>DEV</a:t>
            </a:r>
            <a:endParaRPr kumimoji="0" lang="en-US" sz="5800" b="0" i="0" u="none" strike="noStrike" cap="none" normalizeH="0" baseline="0" dirty="0">
              <a:ln>
                <a:noFill/>
              </a:ln>
              <a:solidFill>
                <a:schemeClr val="accent4">
                  <a:lumMod val="50000"/>
                  <a:lumOff val="50000"/>
                </a:schemeClr>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5105400" y="914400"/>
            <a:ext cx="2743200" cy="2667000"/>
          </a:xfrm>
          <a:prstGeom prst="ellipse">
            <a:avLst/>
          </a:prstGeom>
          <a:noFill/>
          <a:ln w="25400" cap="flat" cmpd="sng" algn="ctr">
            <a:solidFill>
              <a:schemeClr val="accent4">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5800" dirty="0" smtClean="0">
                <a:solidFill>
                  <a:schemeClr val="accent4">
                    <a:lumMod val="50000"/>
                    <a:lumOff val="50000"/>
                  </a:schemeClr>
                </a:solidFill>
                <a:latin typeface="Gill Sans" charset="0"/>
                <a:ea typeface="ヒラギノ角ゴ ProN W3" charset="0"/>
                <a:cs typeface="ヒラギノ角ゴ ProN W3" charset="0"/>
                <a:sym typeface="Gill Sans" charset="0"/>
              </a:rPr>
              <a:t>BA</a:t>
            </a:r>
            <a:endParaRPr kumimoji="0" lang="en-US" sz="5800" b="0" i="0" u="none" strike="noStrike" cap="none" normalizeH="0" baseline="0" dirty="0">
              <a:ln>
                <a:noFill/>
              </a:ln>
              <a:solidFill>
                <a:schemeClr val="accent4">
                  <a:lumMod val="50000"/>
                  <a:lumOff val="50000"/>
                </a:schemeClr>
              </a:solidFill>
              <a:effectLst/>
              <a:latin typeface="Gill Sans" charset="0"/>
              <a:ea typeface="ヒラギノ角ゴ ProN W3" charset="0"/>
              <a:cs typeface="ヒラギノ角ゴ ProN W3" charset="0"/>
              <a:sym typeface="Gill Sans" charset="0"/>
            </a:endParaRPr>
          </a:p>
        </p:txBody>
      </p:sp>
      <p:sp>
        <p:nvSpPr>
          <p:cNvPr id="10" name="Oval 9"/>
          <p:cNvSpPr/>
          <p:nvPr/>
        </p:nvSpPr>
        <p:spPr bwMode="auto">
          <a:xfrm>
            <a:off x="3200400" y="3886200"/>
            <a:ext cx="2743200" cy="26670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latin typeface="Gill Sans" charset="0"/>
                <a:ea typeface="ヒラギノ角ゴ ProN W3" charset="0"/>
                <a:cs typeface="ヒラギノ角ゴ ProN W3" charset="0"/>
                <a:sym typeface="Gill Sans" charset="0"/>
              </a:rPr>
              <a:t>CUSTOMER</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Box 11"/>
          <p:cNvSpPr txBox="1"/>
          <p:nvPr/>
        </p:nvSpPr>
        <p:spPr>
          <a:xfrm>
            <a:off x="5943600" y="4267200"/>
            <a:ext cx="2608406" cy="830997"/>
          </a:xfrm>
          <a:prstGeom prst="rect">
            <a:avLst/>
          </a:prstGeom>
          <a:noFill/>
        </p:spPr>
        <p:txBody>
          <a:bodyPr wrap="none" rtlCol="0">
            <a:spAutoFit/>
          </a:bodyPr>
          <a:lstStyle/>
          <a:p>
            <a:pPr algn="l"/>
            <a:r>
              <a:rPr lang="en-US" sz="1600" dirty="0" smtClean="0"/>
              <a:t>Better domain understanding</a:t>
            </a:r>
          </a:p>
          <a:p>
            <a:pPr algn="l"/>
            <a:r>
              <a:rPr lang="en-US" sz="1600" dirty="0" smtClean="0"/>
              <a:t>Better acceptance tests</a:t>
            </a:r>
          </a:p>
          <a:p>
            <a:pPr algn="l"/>
            <a:r>
              <a:rPr lang="en-US" sz="1600" dirty="0" smtClean="0"/>
              <a:t>Better end-to-end tests</a:t>
            </a:r>
            <a:endParaRPr lang="en-US" sz="1600" dirty="0"/>
          </a:p>
        </p:txBody>
      </p:sp>
      <p:cxnSp>
        <p:nvCxnSpPr>
          <p:cNvPr id="13" name="Straight Arrow Connector 12"/>
          <p:cNvCxnSpPr/>
          <p:nvPr/>
        </p:nvCxnSpPr>
        <p:spPr bwMode="auto">
          <a:xfrm rot="10800000">
            <a:off x="4572000" y="4114800"/>
            <a:ext cx="1371600" cy="228600"/>
          </a:xfrm>
          <a:prstGeom prst="straightConnector1">
            <a:avLst/>
          </a:prstGeom>
          <a:solidFill>
            <a:schemeClr val="accent1"/>
          </a:solidFill>
          <a:ln w="25400" cap="flat" cmpd="sng" algn="ctr">
            <a:solidFill>
              <a:srgbClr val="000000"/>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031963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Testers highlight risk</a:t>
            </a:r>
          </a:p>
        </p:txBody>
      </p:sp>
      <p:pic>
        <p:nvPicPr>
          <p:cNvPr id="4" name="Content Placeholder 3"/>
          <p:cNvPicPr>
            <a:picLocks noGrp="1" noChangeAspect="1"/>
          </p:cNvPicPr>
          <p:nvPr>
            <p:ph idx="1"/>
          </p:nvPr>
        </p:nvPicPr>
        <p:blipFill>
          <a:blip r:embed="rId3"/>
          <a:srcRect t="13720" b="13720"/>
          <a:stretch>
            <a:fillRect/>
          </a:stretch>
        </p:blipFill>
        <p:spPr>
          <a:xfrm>
            <a:off x="3200400" y="2667000"/>
            <a:ext cx="5434163" cy="3575050"/>
          </a:xfrm>
        </p:spPr>
      </p:pic>
      <p:pic>
        <p:nvPicPr>
          <p:cNvPr id="3" name="Picture 2"/>
          <p:cNvPicPr>
            <a:picLocks noChangeAspect="1"/>
          </p:cNvPicPr>
          <p:nvPr/>
        </p:nvPicPr>
        <p:blipFill>
          <a:blip r:embed="rId4"/>
          <a:stretch>
            <a:fillRect/>
          </a:stretch>
        </p:blipFill>
        <p:spPr>
          <a:xfrm>
            <a:off x="609600" y="838200"/>
            <a:ext cx="3231157" cy="2374900"/>
          </a:xfrm>
          <a:prstGeom prst="rect">
            <a:avLst/>
          </a:prstGeom>
        </p:spPr>
      </p:pic>
    </p:spTree>
    <p:extLst>
      <p:ext uri="{BB962C8B-B14F-4D97-AF65-F5344CB8AC3E}">
        <p14:creationId xmlns:p14="http://schemas.microsoft.com/office/powerpoint/2010/main" val="3392760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a:xfrm>
            <a:off x="365125" y="0"/>
            <a:ext cx="8413750" cy="839788"/>
          </a:xfrm>
        </p:spPr>
        <p:txBody>
          <a:bodyPr/>
          <a:lstStyle/>
          <a:p>
            <a:r>
              <a:rPr lang="en-US" smtClean="0">
                <a:latin typeface="Calibri" pitchFamily="34" charset="0"/>
                <a:cs typeface="Calibri" pitchFamily="34" charset="0"/>
              </a:rPr>
              <a:t>Automation</a:t>
            </a:r>
          </a:p>
        </p:txBody>
      </p:sp>
      <p:sp>
        <p:nvSpPr>
          <p:cNvPr id="139272" name="Rectangle 6"/>
          <p:cNvSpPr>
            <a:spLocks noGrp="1" noChangeArrowheads="1"/>
          </p:cNvSpPr>
          <p:nvPr>
            <p:ph idx="1"/>
          </p:nvPr>
        </p:nvSpPr>
        <p:spPr/>
        <p:txBody>
          <a:bodyPr>
            <a:normAutofit fontScale="92500" lnSpcReduction="20000"/>
          </a:bodyPr>
          <a:lstStyle/>
          <a:p>
            <a:pPr marL="0" indent="0">
              <a:buNone/>
            </a:pPr>
            <a:endParaRPr lang="en-US" dirty="0"/>
          </a:p>
          <a:p>
            <a:r>
              <a:rPr lang="en-US" dirty="0"/>
              <a:t>Lead the automation efforts</a:t>
            </a:r>
          </a:p>
          <a:p>
            <a:r>
              <a:rPr lang="en-US" dirty="0"/>
              <a:t>Identify good candidates for automation (and poor ones)</a:t>
            </a:r>
          </a:p>
          <a:p>
            <a:r>
              <a:rPr lang="en-US" dirty="0"/>
              <a:t>Make sure team is aware of tools</a:t>
            </a:r>
          </a:p>
          <a:p>
            <a:r>
              <a:rPr lang="en-US" dirty="0"/>
              <a:t>Encourage team to keep automated tests as part of build process</a:t>
            </a:r>
          </a:p>
          <a:p>
            <a:r>
              <a:rPr lang="en-US" dirty="0"/>
              <a:t>Infuse team with knowledge about automated testing patterns</a:t>
            </a:r>
          </a:p>
        </p:txBody>
      </p:sp>
    </p:spTree>
    <p:extLst>
      <p:ext uri="{BB962C8B-B14F-4D97-AF65-F5344CB8AC3E}">
        <p14:creationId xmlns:p14="http://schemas.microsoft.com/office/powerpoint/2010/main" val="419993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More responsibilities</a:t>
            </a:r>
          </a:p>
        </p:txBody>
      </p:sp>
      <p:sp>
        <p:nvSpPr>
          <p:cNvPr id="142344" name="Rectangle 6"/>
          <p:cNvSpPr>
            <a:spLocks noGrp="1" noChangeArrowheads="1"/>
          </p:cNvSpPr>
          <p:nvPr>
            <p:ph idx="1"/>
          </p:nvPr>
        </p:nvSpPr>
        <p:spPr/>
        <p:txBody>
          <a:bodyPr/>
          <a:lstStyle/>
          <a:p>
            <a:pPr>
              <a:spcBef>
                <a:spcPts val="703"/>
              </a:spcBef>
              <a:defRPr/>
            </a:pPr>
            <a:r>
              <a:rPr lang="en-US" dirty="0" smtClean="0"/>
              <a:t>Showcase/demo</a:t>
            </a:r>
          </a:p>
          <a:p>
            <a:pPr>
              <a:spcBef>
                <a:spcPts val="703"/>
              </a:spcBef>
              <a:defRPr/>
            </a:pPr>
            <a:r>
              <a:rPr lang="en-US" dirty="0" smtClean="0"/>
              <a:t>Keep user experience issues in front </a:t>
            </a:r>
            <a:r>
              <a:rPr lang="en-US" smtClean="0"/>
              <a:t>of team</a:t>
            </a:r>
          </a:p>
          <a:p>
            <a:pPr>
              <a:spcBef>
                <a:spcPts val="703"/>
              </a:spcBef>
              <a:defRPr/>
            </a:pPr>
            <a:endParaRPr lang="en-US" dirty="0"/>
          </a:p>
        </p:txBody>
      </p:sp>
    </p:spTree>
    <p:extLst>
      <p:ext uri="{BB962C8B-B14F-4D97-AF65-F5344CB8AC3E}">
        <p14:creationId xmlns:p14="http://schemas.microsoft.com/office/powerpoint/2010/main" val="542725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4"/>
          <p:cNvSpPr>
            <a:spLocks noGrp="1"/>
          </p:cNvSpPr>
          <p:nvPr>
            <p:ph type="ftr" sz="quarter" idx="4294967295"/>
          </p:nvPr>
        </p:nvSpPr>
        <p:spPr bwMode="auto">
          <a:xfrm>
            <a:off x="312420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
        <p:nvSpPr>
          <p:cNvPr id="54275" name="Rectangle 2"/>
          <p:cNvSpPr>
            <a:spLocks noGrp="1"/>
          </p:cNvSpPr>
          <p:nvPr>
            <p:ph type="title"/>
          </p:nvPr>
        </p:nvSpPr>
        <p:spPr>
          <a:xfrm>
            <a:off x="457200" y="711200"/>
            <a:ext cx="8229600" cy="655638"/>
          </a:xfrm>
        </p:spPr>
        <p:txBody>
          <a:bodyPr>
            <a:normAutofit fontScale="90000"/>
          </a:bodyPr>
          <a:lstStyle/>
          <a:p>
            <a:pPr algn="l"/>
            <a:r>
              <a:rPr lang="en-AU">
                <a:latin typeface="Calibri" charset="0"/>
                <a:ea typeface="ＭＳ Ｐゴシック" charset="0"/>
              </a:rPr>
              <a:t>Agile practices – Iterative Development</a:t>
            </a:r>
          </a:p>
        </p:txBody>
      </p:sp>
      <p:sp>
        <p:nvSpPr>
          <p:cNvPr id="54276" name="Rectangle 3"/>
          <p:cNvSpPr>
            <a:spLocks noGrp="1"/>
          </p:cNvSpPr>
          <p:nvPr>
            <p:ph type="body" idx="1"/>
          </p:nvPr>
        </p:nvSpPr>
        <p:spPr/>
        <p:txBody>
          <a:bodyPr>
            <a:normAutofit fontScale="85000" lnSpcReduction="10000"/>
          </a:bodyPr>
          <a:lstStyle/>
          <a:p>
            <a:r>
              <a:rPr lang="en-AU">
                <a:latin typeface="Calibri" charset="0"/>
                <a:ea typeface="ＭＳ Ｐゴシック" charset="0"/>
              </a:rPr>
              <a:t>A working application is delivered regularly throughout development</a:t>
            </a:r>
          </a:p>
          <a:p>
            <a:r>
              <a:rPr lang="en-AU">
                <a:latin typeface="Calibri" charset="0"/>
                <a:ea typeface="ＭＳ Ｐゴシック" charset="0"/>
              </a:rPr>
              <a:t>Functionality becomes available to test in small discrete pieces</a:t>
            </a:r>
          </a:p>
          <a:p>
            <a:r>
              <a:rPr lang="en-AU">
                <a:latin typeface="Calibri" charset="0"/>
                <a:ea typeface="ＭＳ Ｐゴシック" charset="0"/>
              </a:rPr>
              <a:t>Test coverage can be built up incrementally as the application is developed</a:t>
            </a:r>
          </a:p>
          <a:p>
            <a:r>
              <a:rPr lang="en-AU">
                <a:latin typeface="Calibri" charset="0"/>
                <a:ea typeface="ＭＳ Ｐゴシック" charset="0"/>
              </a:rPr>
              <a:t>Tests are run when developers are writing or have just written the code, making bugs easier to track down and fix as they are still fresh in a developer</a:t>
            </a:r>
            <a:r>
              <a:rPr lang="ja-JP" altLang="en-AU">
                <a:latin typeface="Calibri" charset="0"/>
                <a:ea typeface="ＭＳ Ｐゴシック" charset="0"/>
              </a:rPr>
              <a:t>’</a:t>
            </a:r>
            <a:r>
              <a:rPr lang="en-AU">
                <a:latin typeface="Calibri" charset="0"/>
                <a:ea typeface="ＭＳ Ｐゴシック" charset="0"/>
              </a:rPr>
              <a:t>s mind</a:t>
            </a:r>
          </a:p>
          <a:p>
            <a:r>
              <a:rPr lang="en-AU">
                <a:latin typeface="Calibri" charset="0"/>
                <a:ea typeface="ＭＳ Ｐゴシック" charset="0"/>
              </a:rPr>
              <a:t>Testing specific pieces of functionality within each iteration increases visibility into the testers</a:t>
            </a:r>
            <a:r>
              <a:rPr lang="ja-JP" altLang="en-AU">
                <a:latin typeface="Calibri" charset="0"/>
                <a:ea typeface="ＭＳ Ｐゴシック" charset="0"/>
              </a:rPr>
              <a:t>’</a:t>
            </a:r>
            <a:r>
              <a:rPr lang="en-AU">
                <a:latin typeface="Calibri" charset="0"/>
                <a:ea typeface="ＭＳ Ｐゴシック" charset="0"/>
              </a:rPr>
              <a:t> activities</a:t>
            </a:r>
          </a:p>
          <a:p>
            <a:endParaRPr lang="en-AU">
              <a:latin typeface="Calibri" charset="0"/>
              <a:ea typeface="ＭＳ Ｐゴシック" charset="0"/>
            </a:endParaRPr>
          </a:p>
        </p:txBody>
      </p:sp>
    </p:spTree>
    <p:extLst>
      <p:ext uri="{BB962C8B-B14F-4D97-AF65-F5344CB8AC3E}">
        <p14:creationId xmlns:p14="http://schemas.microsoft.com/office/powerpoint/2010/main" val="126043463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The Agile Story Lifecycle</a:t>
            </a:r>
          </a:p>
        </p:txBody>
      </p:sp>
      <p:sp>
        <p:nvSpPr>
          <p:cNvPr id="2" name="TextBox 1"/>
          <p:cNvSpPr txBox="1"/>
          <p:nvPr/>
        </p:nvSpPr>
        <p:spPr>
          <a:xfrm>
            <a:off x="2271468" y="3595587"/>
            <a:ext cx="184666" cy="738664"/>
          </a:xfrm>
          <a:prstGeom prst="rect">
            <a:avLst/>
          </a:prstGeom>
          <a:noFill/>
        </p:spPr>
        <p:txBody>
          <a:bodyPr wrap="none" rtlCol="0">
            <a:spAutoFit/>
          </a:bodyPr>
          <a:lstStyle/>
          <a:p>
            <a:endParaRPr lang="en-US" dirty="0"/>
          </a:p>
        </p:txBody>
      </p:sp>
      <p:sp>
        <p:nvSpPr>
          <p:cNvPr id="7" name="Rectangle 6"/>
          <p:cNvSpPr/>
          <p:nvPr/>
        </p:nvSpPr>
        <p:spPr bwMode="auto">
          <a:xfrm>
            <a:off x="381000" y="2362200"/>
            <a:ext cx="2514600" cy="914400"/>
          </a:xfrm>
          <a:prstGeom prst="rect">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dirty="0" smtClean="0">
                <a:latin typeface="Gill Sans" charset="0"/>
                <a:ea typeface="ヒラギノ角ゴ ProN W3" charset="0"/>
                <a:cs typeface="ヒラギノ角ゴ ProN W3" charset="0"/>
                <a:sym typeface="Gill Sans" charset="0"/>
              </a:rPr>
              <a:t>SPECIFY</a:t>
            </a:r>
            <a:endParaRPr kumimoji="0" lang="en-US" sz="3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le 7"/>
          <p:cNvSpPr/>
          <p:nvPr/>
        </p:nvSpPr>
        <p:spPr bwMode="auto">
          <a:xfrm>
            <a:off x="3352800" y="2362200"/>
            <a:ext cx="2514600" cy="914400"/>
          </a:xfrm>
          <a:prstGeom prst="rect">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dirty="0" smtClean="0">
                <a:latin typeface="Gill Sans" charset="0"/>
                <a:ea typeface="ヒラギノ角ゴ ProN W3" charset="0"/>
                <a:cs typeface="ヒラギノ角ゴ ProN W3" charset="0"/>
                <a:sym typeface="Gill Sans" charset="0"/>
              </a:rPr>
              <a:t>BUILD</a:t>
            </a:r>
            <a:endParaRPr kumimoji="0" lang="en-US" sz="3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bwMode="auto">
          <a:xfrm>
            <a:off x="6400800" y="2362200"/>
            <a:ext cx="2514600" cy="914400"/>
          </a:xfrm>
          <a:prstGeom prst="rect">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dirty="0" smtClean="0">
                <a:latin typeface="Gill Sans" charset="0"/>
                <a:ea typeface="ヒラギノ角ゴ ProN W3" charset="0"/>
                <a:cs typeface="ヒラギノ角ゴ ProN W3" charset="0"/>
                <a:sym typeface="Gill Sans" charset="0"/>
              </a:rPr>
              <a:t>VALIDATE</a:t>
            </a:r>
            <a:endParaRPr kumimoji="0" lang="en-US" sz="3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87368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The Agile Story Lifecycle</a:t>
            </a:r>
          </a:p>
        </p:txBody>
      </p:sp>
      <p:sp>
        <p:nvSpPr>
          <p:cNvPr id="2" name="TextBox 1"/>
          <p:cNvSpPr txBox="1"/>
          <p:nvPr/>
        </p:nvSpPr>
        <p:spPr>
          <a:xfrm>
            <a:off x="2271468" y="3595587"/>
            <a:ext cx="184666" cy="738664"/>
          </a:xfrm>
          <a:prstGeom prst="rect">
            <a:avLst/>
          </a:prstGeom>
          <a:noFill/>
        </p:spPr>
        <p:txBody>
          <a:bodyPr wrap="none" rtlCol="0">
            <a:spAutoFit/>
          </a:bodyPr>
          <a:lstStyle/>
          <a:p>
            <a:endParaRPr lang="en-US" dirty="0"/>
          </a:p>
        </p:txBody>
      </p:sp>
      <p:sp>
        <p:nvSpPr>
          <p:cNvPr id="9" name="Oval 8"/>
          <p:cNvSpPr/>
          <p:nvPr/>
        </p:nvSpPr>
        <p:spPr bwMode="auto">
          <a:xfrm>
            <a:off x="2514600" y="1524000"/>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Specify</a:t>
            </a:r>
            <a:endParaRPr kumimoji="0" lang="en-US" sz="3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Oval 9"/>
          <p:cNvSpPr/>
          <p:nvPr/>
        </p:nvSpPr>
        <p:spPr bwMode="auto">
          <a:xfrm>
            <a:off x="4495800" y="1447800"/>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Build</a:t>
            </a:r>
          </a:p>
        </p:txBody>
      </p:sp>
      <p:sp>
        <p:nvSpPr>
          <p:cNvPr id="12" name="Oval 11"/>
          <p:cNvSpPr/>
          <p:nvPr/>
        </p:nvSpPr>
        <p:spPr bwMode="auto">
          <a:xfrm>
            <a:off x="3429000" y="2819400"/>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Validate</a:t>
            </a:r>
          </a:p>
        </p:txBody>
      </p:sp>
    </p:spTree>
    <p:extLst>
      <p:ext uri="{BB962C8B-B14F-4D97-AF65-F5344CB8AC3E}">
        <p14:creationId xmlns:p14="http://schemas.microsoft.com/office/powerpoint/2010/main" val="151623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The Agile Story Lifecycle: Analysis</a:t>
            </a:r>
          </a:p>
        </p:txBody>
      </p:sp>
      <p:sp>
        <p:nvSpPr>
          <p:cNvPr id="2" name="TextBox 1"/>
          <p:cNvSpPr txBox="1"/>
          <p:nvPr/>
        </p:nvSpPr>
        <p:spPr>
          <a:xfrm>
            <a:off x="2271468" y="3595587"/>
            <a:ext cx="184666" cy="738664"/>
          </a:xfrm>
          <a:prstGeom prst="rect">
            <a:avLst/>
          </a:prstGeom>
          <a:noFill/>
        </p:spPr>
        <p:txBody>
          <a:bodyPr wrap="none" rtlCol="0">
            <a:spAutoFit/>
          </a:bodyPr>
          <a:lstStyle/>
          <a:p>
            <a:endParaRPr lang="en-US" dirty="0"/>
          </a:p>
        </p:txBody>
      </p:sp>
      <p:sp>
        <p:nvSpPr>
          <p:cNvPr id="9" name="Oval 8"/>
          <p:cNvSpPr/>
          <p:nvPr/>
        </p:nvSpPr>
        <p:spPr bwMode="auto">
          <a:xfrm>
            <a:off x="2514600" y="1524000"/>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Specify</a:t>
            </a:r>
            <a:endParaRPr kumimoji="0" lang="en-US" sz="3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Oval 9"/>
          <p:cNvSpPr/>
          <p:nvPr/>
        </p:nvSpPr>
        <p:spPr bwMode="auto">
          <a:xfrm>
            <a:off x="4495800" y="1447800"/>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Build</a:t>
            </a:r>
          </a:p>
        </p:txBody>
      </p:sp>
      <p:sp>
        <p:nvSpPr>
          <p:cNvPr id="12" name="Oval 11"/>
          <p:cNvSpPr/>
          <p:nvPr/>
        </p:nvSpPr>
        <p:spPr bwMode="auto">
          <a:xfrm>
            <a:off x="3429000" y="2819400"/>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Validate</a:t>
            </a:r>
          </a:p>
        </p:txBody>
      </p:sp>
      <p:sp>
        <p:nvSpPr>
          <p:cNvPr id="13" name="TextBox 12"/>
          <p:cNvSpPr txBox="1"/>
          <p:nvPr/>
        </p:nvSpPr>
        <p:spPr>
          <a:xfrm>
            <a:off x="1981200" y="5634335"/>
            <a:ext cx="5328051" cy="461665"/>
          </a:xfrm>
          <a:prstGeom prst="rect">
            <a:avLst/>
          </a:prstGeom>
          <a:noFill/>
        </p:spPr>
        <p:txBody>
          <a:bodyPr wrap="none" rtlCol="0">
            <a:spAutoFit/>
          </a:bodyPr>
          <a:lstStyle/>
          <a:p>
            <a:r>
              <a:rPr lang="en-US" sz="2400" dirty="0" smtClean="0"/>
              <a:t>BAs/Customers Develop Story Narrative</a:t>
            </a:r>
            <a:endParaRPr lang="en-US" sz="2400" dirty="0"/>
          </a:p>
        </p:txBody>
      </p:sp>
      <p:cxnSp>
        <p:nvCxnSpPr>
          <p:cNvPr id="15" name="Elbow Connector 14"/>
          <p:cNvCxnSpPr>
            <a:endCxn id="13" idx="1"/>
          </p:cNvCxnSpPr>
          <p:nvPr/>
        </p:nvCxnSpPr>
        <p:spPr bwMode="auto">
          <a:xfrm rot="5400000">
            <a:off x="763116" y="3732684"/>
            <a:ext cx="3350568" cy="914400"/>
          </a:xfrm>
          <a:prstGeom prst="bentConnector4">
            <a:avLst>
              <a:gd name="adj1" fmla="val -243"/>
              <a:gd name="adj2" fmla="val 125000"/>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TextBox 24"/>
          <p:cNvSpPr txBox="1"/>
          <p:nvPr/>
        </p:nvSpPr>
        <p:spPr>
          <a:xfrm>
            <a:off x="1752600" y="5181600"/>
            <a:ext cx="6781800" cy="461665"/>
          </a:xfrm>
          <a:prstGeom prst="rect">
            <a:avLst/>
          </a:prstGeom>
          <a:noFill/>
        </p:spPr>
        <p:txBody>
          <a:bodyPr wrap="square" rtlCol="0">
            <a:spAutoFit/>
          </a:bodyPr>
          <a:lstStyle/>
          <a:p>
            <a:r>
              <a:rPr lang="en-US" sz="2400" dirty="0" smtClean="0"/>
              <a:t>BAs/Customers/QA Develop Acceptance Criteria</a:t>
            </a:r>
            <a:endParaRPr lang="en-US" sz="2400" dirty="0"/>
          </a:p>
        </p:txBody>
      </p:sp>
      <p:cxnSp>
        <p:nvCxnSpPr>
          <p:cNvPr id="26" name="Elbow Connector 14"/>
          <p:cNvCxnSpPr/>
          <p:nvPr/>
        </p:nvCxnSpPr>
        <p:spPr bwMode="auto">
          <a:xfrm rot="5400000">
            <a:off x="1828800" y="3276600"/>
            <a:ext cx="2362200" cy="2057400"/>
          </a:xfrm>
          <a:prstGeom prst="bentConnector3">
            <a:avLst>
              <a:gd name="adj1" fmla="val 880"/>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60868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The Agile Story Lifecycle: Analysis</a:t>
            </a:r>
          </a:p>
        </p:txBody>
      </p:sp>
      <p:sp>
        <p:nvSpPr>
          <p:cNvPr id="3" name="TextBox 2"/>
          <p:cNvSpPr txBox="1"/>
          <p:nvPr/>
        </p:nvSpPr>
        <p:spPr>
          <a:xfrm>
            <a:off x="533400" y="914400"/>
            <a:ext cx="7620000" cy="2800767"/>
          </a:xfrm>
          <a:prstGeom prst="rect">
            <a:avLst/>
          </a:prstGeom>
          <a:noFill/>
        </p:spPr>
        <p:txBody>
          <a:bodyPr wrap="square" rtlCol="0">
            <a:spAutoFit/>
          </a:bodyPr>
          <a:lstStyle/>
          <a:p>
            <a:pPr algn="l" eaLnBrk="1" hangingPunct="1">
              <a:buFont typeface="Arial"/>
              <a:buChar char="•"/>
            </a:pPr>
            <a:r>
              <a:rPr lang="en-US" sz="4400" dirty="0" smtClean="0">
                <a:solidFill>
                  <a:srgbClr val="3F1851"/>
                </a:solidFill>
              </a:rPr>
              <a:t> Stories</a:t>
            </a:r>
          </a:p>
          <a:p>
            <a:pPr algn="l" eaLnBrk="1" hangingPunct="1">
              <a:buFont typeface="Arial"/>
              <a:buChar char="•"/>
            </a:pPr>
            <a:r>
              <a:rPr lang="en-US" sz="4400" dirty="0" smtClean="0">
                <a:solidFill>
                  <a:srgbClr val="3F1851"/>
                </a:solidFill>
              </a:rPr>
              <a:t> SMART</a:t>
            </a:r>
          </a:p>
          <a:p>
            <a:pPr algn="l" eaLnBrk="1" hangingPunct="1">
              <a:buFont typeface="Arial"/>
              <a:buChar char="•"/>
            </a:pPr>
            <a:r>
              <a:rPr lang="en-US" sz="4400" dirty="0" smtClean="0">
                <a:solidFill>
                  <a:srgbClr val="3F1851"/>
                </a:solidFill>
              </a:rPr>
              <a:t> INVEST</a:t>
            </a:r>
          </a:p>
          <a:p>
            <a:pPr algn="l" eaLnBrk="1" hangingPunct="1">
              <a:buFont typeface="Arial"/>
              <a:buChar char="•"/>
            </a:pPr>
            <a:r>
              <a:rPr lang="en-US" sz="4400" dirty="0" smtClean="0">
                <a:solidFill>
                  <a:srgbClr val="3F1851"/>
                </a:solidFill>
              </a:rPr>
              <a:t> “As a… I’d like to… so that…”</a:t>
            </a:r>
            <a:endParaRPr lang="en-US" sz="4400" dirty="0">
              <a:solidFill>
                <a:srgbClr val="3F1851"/>
              </a:solidFill>
            </a:endParaRPr>
          </a:p>
        </p:txBody>
      </p:sp>
      <p:sp>
        <p:nvSpPr>
          <p:cNvPr id="2" name="TextBox 1"/>
          <p:cNvSpPr txBox="1"/>
          <p:nvPr/>
        </p:nvSpPr>
        <p:spPr>
          <a:xfrm>
            <a:off x="2271468" y="3595587"/>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03135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ctrTitle"/>
          </p:nvPr>
        </p:nvSpPr>
        <p:spPr>
          <a:xfrm>
            <a:off x="685800" y="2130425"/>
            <a:ext cx="7772400" cy="1470025"/>
          </a:xfrm>
        </p:spPr>
        <p:txBody>
          <a:bodyPr>
            <a:normAutofit fontScale="90000"/>
          </a:bodyPr>
          <a:lstStyle/>
          <a:p>
            <a:r>
              <a:rPr lang="en-US" dirty="0" smtClean="0">
                <a:latin typeface="Calibri" pitchFamily="34" charset="0"/>
                <a:cs typeface="Calibri" pitchFamily="34" charset="0"/>
              </a:rPr>
              <a:t>Activity: </a:t>
            </a:r>
            <a:br>
              <a:rPr lang="en-US" dirty="0" smtClean="0">
                <a:latin typeface="Calibri" pitchFamily="34" charset="0"/>
                <a:cs typeface="Calibri" pitchFamily="34" charset="0"/>
              </a:rPr>
            </a:br>
            <a:r>
              <a:rPr lang="en-US" dirty="0" smtClean="0">
                <a:latin typeface="Calibri" pitchFamily="34" charset="0"/>
                <a:cs typeface="Calibri" pitchFamily="34" charset="0"/>
              </a:rPr>
              <a:t>Convert business needs into stories </a:t>
            </a:r>
          </a:p>
        </p:txBody>
      </p:sp>
      <p:sp>
        <p:nvSpPr>
          <p:cNvPr id="20484" name="Slide Number Placeholder 3"/>
          <p:cNvSpPr>
            <a:spLocks noGrp="1"/>
          </p:cNvSpPr>
          <p:nvPr>
            <p:ph type="sldNum" sz="quarter" idx="4294967295"/>
          </p:nvPr>
        </p:nvSpPr>
        <p:spPr bwMode="auto">
          <a:xfrm>
            <a:off x="8926513" y="6457950"/>
            <a:ext cx="217487" cy="203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pitchFamily="-108" charset="0"/>
                <a:ea typeface="ヒラギノ角ゴ ProN W3" pitchFamily="-108" charset="-128"/>
                <a:sym typeface="Gill Sans" pitchFamily="-108" charset="0"/>
              </a:defRPr>
            </a:lvl1pPr>
            <a:lvl2pPr marL="742950" indent="-285750" eaLnBrk="0" hangingPunct="0">
              <a:defRPr sz="4200">
                <a:solidFill>
                  <a:srgbClr val="000000"/>
                </a:solidFill>
                <a:latin typeface="Gill Sans" pitchFamily="-108" charset="0"/>
                <a:ea typeface="ヒラギノ角ゴ ProN W3" pitchFamily="-108" charset="-128"/>
                <a:sym typeface="Gill Sans" pitchFamily="-108" charset="0"/>
              </a:defRPr>
            </a:lvl2pPr>
            <a:lvl3pPr marL="1143000" indent="-228600" eaLnBrk="0" hangingPunct="0">
              <a:defRPr sz="4200">
                <a:solidFill>
                  <a:srgbClr val="000000"/>
                </a:solidFill>
                <a:latin typeface="Gill Sans" pitchFamily="-108" charset="0"/>
                <a:ea typeface="ヒラギノ角ゴ ProN W3" pitchFamily="-108" charset="-128"/>
                <a:sym typeface="Gill Sans" pitchFamily="-108" charset="0"/>
              </a:defRPr>
            </a:lvl3pPr>
            <a:lvl4pPr marL="1600200" indent="-228600" eaLnBrk="0" hangingPunct="0">
              <a:defRPr sz="4200">
                <a:solidFill>
                  <a:srgbClr val="000000"/>
                </a:solidFill>
                <a:latin typeface="Gill Sans" pitchFamily="-108" charset="0"/>
                <a:ea typeface="ヒラギノ角ゴ ProN W3" pitchFamily="-108" charset="-128"/>
                <a:sym typeface="Gill Sans" pitchFamily="-108" charset="0"/>
              </a:defRPr>
            </a:lvl4pPr>
            <a:lvl5pPr marL="2057400" indent="-228600" eaLnBrk="0" hangingPunct="0">
              <a:defRPr sz="4200">
                <a:solidFill>
                  <a:srgbClr val="000000"/>
                </a:solidFill>
                <a:latin typeface="Gill Sans" pitchFamily="-108" charset="0"/>
                <a:ea typeface="ヒラギノ角ゴ ProN W3" pitchFamily="-108" charset="-128"/>
                <a:sym typeface="Gill Sans" pitchFamily="-108" charset="0"/>
              </a:defRPr>
            </a:lvl5pPr>
            <a:lvl6pPr marL="25146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6pPr>
            <a:lvl7pPr marL="29718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7pPr>
            <a:lvl8pPr marL="34290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8pPr>
            <a:lvl9pPr marL="38862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9pPr>
          </a:lstStyle>
          <a:p>
            <a:pPr eaLnBrk="1" hangingPunct="1"/>
            <a:fld id="{510A2663-CB14-46EF-BC86-90047BA3B1D4}" type="slidenum">
              <a:rPr lang="en-US" sz="900">
                <a:solidFill>
                  <a:srgbClr val="808080"/>
                </a:solidFill>
                <a:latin typeface="Arial" charset="0"/>
                <a:sym typeface="Arial" charset="0"/>
              </a:rPr>
              <a:pPr eaLnBrk="1" hangingPunct="1"/>
              <a:t>54</a:t>
            </a:fld>
            <a:endParaRPr lang="en-US" sz="900">
              <a:solidFill>
                <a:srgbClr val="808080"/>
              </a:solidFill>
              <a:latin typeface="Arial" charset="0"/>
              <a:sym typeface="Arial" charset="0"/>
            </a:endParaRPr>
          </a:p>
        </p:txBody>
      </p:sp>
    </p:spTree>
    <p:extLst>
      <p:ext uri="{BB962C8B-B14F-4D97-AF65-F5344CB8AC3E}">
        <p14:creationId xmlns:p14="http://schemas.microsoft.com/office/powerpoint/2010/main" val="3400794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ctrTitle"/>
          </p:nvPr>
        </p:nvSpPr>
        <p:spPr>
          <a:xfrm>
            <a:off x="685800" y="2130425"/>
            <a:ext cx="7772400" cy="1470025"/>
          </a:xfrm>
        </p:spPr>
        <p:txBody>
          <a:bodyPr>
            <a:normAutofit fontScale="90000"/>
          </a:bodyPr>
          <a:lstStyle/>
          <a:p>
            <a:r>
              <a:rPr lang="en-US" dirty="0" smtClean="0">
                <a:latin typeface="Calibri" pitchFamily="34" charset="0"/>
                <a:cs typeface="Calibri" pitchFamily="34" charset="0"/>
              </a:rPr>
              <a:t>Activity: </a:t>
            </a:r>
            <a:br>
              <a:rPr lang="en-US" dirty="0" smtClean="0">
                <a:latin typeface="Calibri" pitchFamily="34" charset="0"/>
                <a:cs typeface="Calibri" pitchFamily="34" charset="0"/>
              </a:rPr>
            </a:br>
            <a:r>
              <a:rPr lang="en-US" dirty="0" smtClean="0">
                <a:latin typeface="Calibri" pitchFamily="34" charset="0"/>
                <a:cs typeface="Calibri" pitchFamily="34" charset="0"/>
              </a:rPr>
              <a:t>Create acceptance criteria for stories</a:t>
            </a:r>
          </a:p>
        </p:txBody>
      </p:sp>
      <p:sp>
        <p:nvSpPr>
          <p:cNvPr id="20484" name="Slide Number Placeholder 3"/>
          <p:cNvSpPr>
            <a:spLocks noGrp="1"/>
          </p:cNvSpPr>
          <p:nvPr>
            <p:ph type="sldNum" sz="quarter" idx="4294967295"/>
          </p:nvPr>
        </p:nvSpPr>
        <p:spPr bwMode="auto">
          <a:xfrm>
            <a:off x="8926513" y="6457950"/>
            <a:ext cx="217487" cy="203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pitchFamily="-108" charset="0"/>
                <a:ea typeface="ヒラギノ角ゴ ProN W3" pitchFamily="-108" charset="-128"/>
                <a:sym typeface="Gill Sans" pitchFamily="-108" charset="0"/>
              </a:defRPr>
            </a:lvl1pPr>
            <a:lvl2pPr marL="742950" indent="-285750" eaLnBrk="0" hangingPunct="0">
              <a:defRPr sz="4200">
                <a:solidFill>
                  <a:srgbClr val="000000"/>
                </a:solidFill>
                <a:latin typeface="Gill Sans" pitchFamily="-108" charset="0"/>
                <a:ea typeface="ヒラギノ角ゴ ProN W3" pitchFamily="-108" charset="-128"/>
                <a:sym typeface="Gill Sans" pitchFamily="-108" charset="0"/>
              </a:defRPr>
            </a:lvl2pPr>
            <a:lvl3pPr marL="1143000" indent="-228600" eaLnBrk="0" hangingPunct="0">
              <a:defRPr sz="4200">
                <a:solidFill>
                  <a:srgbClr val="000000"/>
                </a:solidFill>
                <a:latin typeface="Gill Sans" pitchFamily="-108" charset="0"/>
                <a:ea typeface="ヒラギノ角ゴ ProN W3" pitchFamily="-108" charset="-128"/>
                <a:sym typeface="Gill Sans" pitchFamily="-108" charset="0"/>
              </a:defRPr>
            </a:lvl3pPr>
            <a:lvl4pPr marL="1600200" indent="-228600" eaLnBrk="0" hangingPunct="0">
              <a:defRPr sz="4200">
                <a:solidFill>
                  <a:srgbClr val="000000"/>
                </a:solidFill>
                <a:latin typeface="Gill Sans" pitchFamily="-108" charset="0"/>
                <a:ea typeface="ヒラギノ角ゴ ProN W3" pitchFamily="-108" charset="-128"/>
                <a:sym typeface="Gill Sans" pitchFamily="-108" charset="0"/>
              </a:defRPr>
            </a:lvl4pPr>
            <a:lvl5pPr marL="2057400" indent="-228600" eaLnBrk="0" hangingPunct="0">
              <a:defRPr sz="4200">
                <a:solidFill>
                  <a:srgbClr val="000000"/>
                </a:solidFill>
                <a:latin typeface="Gill Sans" pitchFamily="-108" charset="0"/>
                <a:ea typeface="ヒラギノ角ゴ ProN W3" pitchFamily="-108" charset="-128"/>
                <a:sym typeface="Gill Sans" pitchFamily="-108" charset="0"/>
              </a:defRPr>
            </a:lvl5pPr>
            <a:lvl6pPr marL="25146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6pPr>
            <a:lvl7pPr marL="29718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7pPr>
            <a:lvl8pPr marL="34290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8pPr>
            <a:lvl9pPr marL="38862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9pPr>
          </a:lstStyle>
          <a:p>
            <a:pPr eaLnBrk="1" hangingPunct="1"/>
            <a:fld id="{510A2663-CB14-46EF-BC86-90047BA3B1D4}" type="slidenum">
              <a:rPr lang="en-US" sz="900">
                <a:solidFill>
                  <a:srgbClr val="808080"/>
                </a:solidFill>
                <a:latin typeface="Arial" charset="0"/>
                <a:sym typeface="Arial" charset="0"/>
              </a:rPr>
              <a:pPr eaLnBrk="1" hangingPunct="1"/>
              <a:t>55</a:t>
            </a:fld>
            <a:endParaRPr lang="en-US" sz="900">
              <a:solidFill>
                <a:srgbClr val="808080"/>
              </a:solidFill>
              <a:latin typeface="Arial" charset="0"/>
              <a:sym typeface="Arial" charset="0"/>
            </a:endParaRPr>
          </a:p>
        </p:txBody>
      </p:sp>
    </p:spTree>
    <p:extLst>
      <p:ext uri="{BB962C8B-B14F-4D97-AF65-F5344CB8AC3E}">
        <p14:creationId xmlns:p14="http://schemas.microsoft.com/office/powerpoint/2010/main" val="2378617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81000" y="2362200"/>
            <a:ext cx="8413750" cy="2971800"/>
          </a:xfrm>
        </p:spPr>
        <p:txBody>
          <a:bodyPr anchor="t"/>
          <a:lstStyle/>
          <a:p>
            <a:r>
              <a:rPr lang="en-US" dirty="0" smtClean="0">
                <a:latin typeface="Calibri" pitchFamily="34" charset="0"/>
                <a:cs typeface="Calibri" pitchFamily="34" charset="0"/>
              </a:rPr>
              <a:t>The Agile Story Lifecycle: </a:t>
            </a:r>
            <a:br>
              <a:rPr lang="en-US" dirty="0" smtClean="0">
                <a:latin typeface="Calibri" pitchFamily="34" charset="0"/>
                <a:cs typeface="Calibri" pitchFamily="34" charset="0"/>
              </a:rPr>
            </a:br>
            <a:r>
              <a:rPr lang="en-US" dirty="0" smtClean="0">
                <a:latin typeface="Calibri" pitchFamily="34" charset="0"/>
                <a:cs typeface="Calibri" pitchFamily="34" charset="0"/>
              </a:rPr>
              <a:t>Estimating/Planning</a:t>
            </a:r>
          </a:p>
        </p:txBody>
      </p:sp>
      <p:sp>
        <p:nvSpPr>
          <p:cNvPr id="2" name="TextBox 1"/>
          <p:cNvSpPr txBox="1"/>
          <p:nvPr/>
        </p:nvSpPr>
        <p:spPr>
          <a:xfrm>
            <a:off x="2271468" y="3595587"/>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18289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ctrTitle"/>
          </p:nvPr>
        </p:nvSpPr>
        <p:spPr>
          <a:xfrm>
            <a:off x="685800" y="2130425"/>
            <a:ext cx="7772400" cy="1470025"/>
          </a:xfrm>
        </p:spPr>
        <p:txBody>
          <a:bodyPr/>
          <a:lstStyle/>
          <a:p>
            <a:r>
              <a:rPr lang="en-US" dirty="0" smtClean="0">
                <a:latin typeface="Calibri" pitchFamily="34" charset="0"/>
                <a:cs typeface="Calibri" pitchFamily="34" charset="0"/>
              </a:rPr>
              <a:t>Activity: </a:t>
            </a:r>
            <a:br>
              <a:rPr lang="en-US" dirty="0" smtClean="0">
                <a:latin typeface="Calibri" pitchFamily="34" charset="0"/>
                <a:cs typeface="Calibri" pitchFamily="34" charset="0"/>
              </a:rPr>
            </a:br>
            <a:r>
              <a:rPr lang="en-US" dirty="0" smtClean="0">
                <a:latin typeface="Calibri" pitchFamily="34" charset="0"/>
                <a:cs typeface="Calibri" pitchFamily="34" charset="0"/>
              </a:rPr>
              <a:t>Estimate effort for stories</a:t>
            </a:r>
          </a:p>
        </p:txBody>
      </p:sp>
      <p:sp>
        <p:nvSpPr>
          <p:cNvPr id="20484" name="Slide Number Placeholder 3"/>
          <p:cNvSpPr>
            <a:spLocks noGrp="1"/>
          </p:cNvSpPr>
          <p:nvPr>
            <p:ph type="sldNum" sz="quarter" idx="4294967295"/>
          </p:nvPr>
        </p:nvSpPr>
        <p:spPr bwMode="auto">
          <a:xfrm>
            <a:off x="8926513" y="6457950"/>
            <a:ext cx="217487" cy="203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pitchFamily="-108" charset="0"/>
                <a:ea typeface="ヒラギノ角ゴ ProN W3" pitchFamily="-108" charset="-128"/>
                <a:sym typeface="Gill Sans" pitchFamily="-108" charset="0"/>
              </a:defRPr>
            </a:lvl1pPr>
            <a:lvl2pPr marL="742950" indent="-285750" eaLnBrk="0" hangingPunct="0">
              <a:defRPr sz="4200">
                <a:solidFill>
                  <a:srgbClr val="000000"/>
                </a:solidFill>
                <a:latin typeface="Gill Sans" pitchFamily="-108" charset="0"/>
                <a:ea typeface="ヒラギノ角ゴ ProN W3" pitchFamily="-108" charset="-128"/>
                <a:sym typeface="Gill Sans" pitchFamily="-108" charset="0"/>
              </a:defRPr>
            </a:lvl2pPr>
            <a:lvl3pPr marL="1143000" indent="-228600" eaLnBrk="0" hangingPunct="0">
              <a:defRPr sz="4200">
                <a:solidFill>
                  <a:srgbClr val="000000"/>
                </a:solidFill>
                <a:latin typeface="Gill Sans" pitchFamily="-108" charset="0"/>
                <a:ea typeface="ヒラギノ角ゴ ProN W3" pitchFamily="-108" charset="-128"/>
                <a:sym typeface="Gill Sans" pitchFamily="-108" charset="0"/>
              </a:defRPr>
            </a:lvl3pPr>
            <a:lvl4pPr marL="1600200" indent="-228600" eaLnBrk="0" hangingPunct="0">
              <a:defRPr sz="4200">
                <a:solidFill>
                  <a:srgbClr val="000000"/>
                </a:solidFill>
                <a:latin typeface="Gill Sans" pitchFamily="-108" charset="0"/>
                <a:ea typeface="ヒラギノ角ゴ ProN W3" pitchFamily="-108" charset="-128"/>
                <a:sym typeface="Gill Sans" pitchFamily="-108" charset="0"/>
              </a:defRPr>
            </a:lvl4pPr>
            <a:lvl5pPr marL="2057400" indent="-228600" eaLnBrk="0" hangingPunct="0">
              <a:defRPr sz="4200">
                <a:solidFill>
                  <a:srgbClr val="000000"/>
                </a:solidFill>
                <a:latin typeface="Gill Sans" pitchFamily="-108" charset="0"/>
                <a:ea typeface="ヒラギノ角ゴ ProN W3" pitchFamily="-108" charset="-128"/>
                <a:sym typeface="Gill Sans" pitchFamily="-108" charset="0"/>
              </a:defRPr>
            </a:lvl5pPr>
            <a:lvl6pPr marL="25146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6pPr>
            <a:lvl7pPr marL="29718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7pPr>
            <a:lvl8pPr marL="34290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8pPr>
            <a:lvl9pPr marL="38862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9pPr>
          </a:lstStyle>
          <a:p>
            <a:pPr eaLnBrk="1" hangingPunct="1"/>
            <a:fld id="{510A2663-CB14-46EF-BC86-90047BA3B1D4}" type="slidenum">
              <a:rPr lang="en-US" sz="900">
                <a:solidFill>
                  <a:srgbClr val="808080"/>
                </a:solidFill>
                <a:latin typeface="Arial" charset="0"/>
                <a:sym typeface="Arial" charset="0"/>
              </a:rPr>
              <a:pPr eaLnBrk="1" hangingPunct="1"/>
              <a:t>57</a:t>
            </a:fld>
            <a:endParaRPr lang="en-US" sz="900">
              <a:solidFill>
                <a:srgbClr val="808080"/>
              </a:solidFill>
              <a:latin typeface="Arial" charset="0"/>
              <a:sym typeface="Arial" charset="0"/>
            </a:endParaRPr>
          </a:p>
        </p:txBody>
      </p:sp>
    </p:spTree>
    <p:extLst>
      <p:ext uri="{BB962C8B-B14F-4D97-AF65-F5344CB8AC3E}">
        <p14:creationId xmlns:p14="http://schemas.microsoft.com/office/powerpoint/2010/main" val="978062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The Agile Story Lifecycle: Development</a:t>
            </a:r>
          </a:p>
        </p:txBody>
      </p:sp>
      <p:sp>
        <p:nvSpPr>
          <p:cNvPr id="3" name="TextBox 2"/>
          <p:cNvSpPr txBox="1"/>
          <p:nvPr/>
        </p:nvSpPr>
        <p:spPr>
          <a:xfrm>
            <a:off x="1066800" y="838200"/>
            <a:ext cx="7162800" cy="707886"/>
          </a:xfrm>
          <a:prstGeom prst="rect">
            <a:avLst/>
          </a:prstGeom>
          <a:noFill/>
        </p:spPr>
        <p:txBody>
          <a:bodyPr wrap="square" rtlCol="0">
            <a:spAutoFit/>
          </a:bodyPr>
          <a:lstStyle/>
          <a:p>
            <a:pPr algn="l" eaLnBrk="1" hangingPunct="1">
              <a:buFont typeface="Arial" charset="0"/>
              <a:buChar char="•"/>
            </a:pPr>
            <a:endParaRPr lang="en-US" sz="2000" dirty="0" smtClean="0">
              <a:solidFill>
                <a:srgbClr val="3F1851"/>
              </a:solidFill>
            </a:endParaRPr>
          </a:p>
          <a:p>
            <a:pPr algn="l" eaLnBrk="1" hangingPunct="1"/>
            <a:endParaRPr lang="en-US" sz="2000" dirty="0">
              <a:solidFill>
                <a:srgbClr val="3F1851"/>
              </a:solidFill>
            </a:endParaRPr>
          </a:p>
        </p:txBody>
      </p:sp>
      <p:sp>
        <p:nvSpPr>
          <p:cNvPr id="2" name="TextBox 1"/>
          <p:cNvSpPr txBox="1"/>
          <p:nvPr/>
        </p:nvSpPr>
        <p:spPr>
          <a:xfrm>
            <a:off x="2271468" y="3595587"/>
            <a:ext cx="184666" cy="738664"/>
          </a:xfrm>
          <a:prstGeom prst="rect">
            <a:avLst/>
          </a:prstGeom>
          <a:noFill/>
        </p:spPr>
        <p:txBody>
          <a:bodyPr wrap="none" rtlCol="0">
            <a:spAutoFit/>
          </a:bodyPr>
          <a:lstStyle/>
          <a:p>
            <a:endParaRPr lang="en-US" dirty="0"/>
          </a:p>
        </p:txBody>
      </p:sp>
      <p:sp>
        <p:nvSpPr>
          <p:cNvPr id="5" name="TextBox 4"/>
          <p:cNvSpPr txBox="1"/>
          <p:nvPr/>
        </p:nvSpPr>
        <p:spPr>
          <a:xfrm>
            <a:off x="2271468" y="3595587"/>
            <a:ext cx="184666" cy="738664"/>
          </a:xfrm>
          <a:prstGeom prst="rect">
            <a:avLst/>
          </a:prstGeom>
          <a:noFill/>
        </p:spPr>
        <p:txBody>
          <a:bodyPr wrap="none" rtlCol="0">
            <a:spAutoFit/>
          </a:bodyPr>
          <a:lstStyle/>
          <a:p>
            <a:endParaRPr lang="en-US" dirty="0"/>
          </a:p>
        </p:txBody>
      </p:sp>
      <p:sp>
        <p:nvSpPr>
          <p:cNvPr id="6" name="Oval 5"/>
          <p:cNvSpPr/>
          <p:nvPr/>
        </p:nvSpPr>
        <p:spPr bwMode="auto">
          <a:xfrm>
            <a:off x="2514600" y="914400"/>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Specify</a:t>
            </a:r>
            <a:endParaRPr kumimoji="0" lang="en-US" sz="3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Oval 6"/>
          <p:cNvSpPr/>
          <p:nvPr/>
        </p:nvSpPr>
        <p:spPr bwMode="auto">
          <a:xfrm>
            <a:off x="4495800" y="838200"/>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Build</a:t>
            </a:r>
          </a:p>
        </p:txBody>
      </p:sp>
      <p:sp>
        <p:nvSpPr>
          <p:cNvPr id="8" name="Oval 7"/>
          <p:cNvSpPr/>
          <p:nvPr/>
        </p:nvSpPr>
        <p:spPr bwMode="auto">
          <a:xfrm>
            <a:off x="3429000" y="2209800"/>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Validate</a:t>
            </a:r>
          </a:p>
        </p:txBody>
      </p:sp>
      <p:sp>
        <p:nvSpPr>
          <p:cNvPr id="11" name="TextBox 10"/>
          <p:cNvSpPr txBox="1"/>
          <p:nvPr/>
        </p:nvSpPr>
        <p:spPr>
          <a:xfrm>
            <a:off x="2209800" y="4953000"/>
            <a:ext cx="6172200" cy="461665"/>
          </a:xfrm>
          <a:prstGeom prst="rect">
            <a:avLst/>
          </a:prstGeom>
          <a:noFill/>
        </p:spPr>
        <p:txBody>
          <a:bodyPr wrap="square" rtlCol="0">
            <a:spAutoFit/>
          </a:bodyPr>
          <a:lstStyle/>
          <a:p>
            <a:pPr algn="l"/>
            <a:r>
              <a:rPr lang="en-US" sz="2400" dirty="0" err="1" smtClean="0"/>
              <a:t>Devs</a:t>
            </a:r>
            <a:r>
              <a:rPr lang="en-US" sz="2400" dirty="0" smtClean="0"/>
              <a:t>/QA develop automated functional tests</a:t>
            </a:r>
            <a:endParaRPr lang="en-US" sz="2400" dirty="0"/>
          </a:p>
        </p:txBody>
      </p:sp>
      <p:sp>
        <p:nvSpPr>
          <p:cNvPr id="13" name="TextBox 12"/>
          <p:cNvSpPr txBox="1"/>
          <p:nvPr/>
        </p:nvSpPr>
        <p:spPr>
          <a:xfrm>
            <a:off x="2209800" y="4191000"/>
            <a:ext cx="5410200" cy="461665"/>
          </a:xfrm>
          <a:prstGeom prst="rect">
            <a:avLst/>
          </a:prstGeom>
          <a:noFill/>
        </p:spPr>
        <p:txBody>
          <a:bodyPr wrap="square" rtlCol="0">
            <a:spAutoFit/>
          </a:bodyPr>
          <a:lstStyle/>
          <a:p>
            <a:pPr algn="l"/>
            <a:r>
              <a:rPr lang="en-US" sz="2400" dirty="0" err="1" smtClean="0"/>
              <a:t>Devs</a:t>
            </a:r>
            <a:r>
              <a:rPr lang="en-US" sz="2400" dirty="0" smtClean="0"/>
              <a:t> develop unit tests</a:t>
            </a:r>
            <a:endParaRPr lang="en-US" sz="2400" dirty="0"/>
          </a:p>
        </p:txBody>
      </p:sp>
      <p:sp>
        <p:nvSpPr>
          <p:cNvPr id="14" name="TextBox 13"/>
          <p:cNvSpPr txBox="1"/>
          <p:nvPr/>
        </p:nvSpPr>
        <p:spPr>
          <a:xfrm>
            <a:off x="2209800" y="4567535"/>
            <a:ext cx="5715000" cy="461665"/>
          </a:xfrm>
          <a:prstGeom prst="rect">
            <a:avLst/>
          </a:prstGeom>
          <a:noFill/>
        </p:spPr>
        <p:txBody>
          <a:bodyPr wrap="square" rtlCol="0">
            <a:spAutoFit/>
          </a:bodyPr>
          <a:lstStyle/>
          <a:p>
            <a:pPr algn="l"/>
            <a:r>
              <a:rPr lang="en-US" sz="2400" dirty="0" err="1" smtClean="0"/>
              <a:t>Devs</a:t>
            </a:r>
            <a:r>
              <a:rPr lang="en-US" sz="2400" dirty="0" smtClean="0"/>
              <a:t> develop functional code</a:t>
            </a:r>
            <a:endParaRPr lang="en-US" sz="2400" dirty="0"/>
          </a:p>
        </p:txBody>
      </p:sp>
      <p:cxnSp>
        <p:nvCxnSpPr>
          <p:cNvPr id="25" name="Elbow Connector 24"/>
          <p:cNvCxnSpPr>
            <a:endCxn id="14" idx="3"/>
          </p:cNvCxnSpPr>
          <p:nvPr/>
        </p:nvCxnSpPr>
        <p:spPr bwMode="auto">
          <a:xfrm rot="16200000" flipH="1">
            <a:off x="5678017" y="2551584"/>
            <a:ext cx="2969569" cy="1523998"/>
          </a:xfrm>
          <a:prstGeom prst="bentConnector4">
            <a:avLst>
              <a:gd name="adj1" fmla="val 175"/>
              <a:gd name="adj2" fmla="val 115000"/>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Elbow Connector 24"/>
          <p:cNvCxnSpPr>
            <a:endCxn id="13" idx="3"/>
          </p:cNvCxnSpPr>
          <p:nvPr/>
        </p:nvCxnSpPr>
        <p:spPr bwMode="auto">
          <a:xfrm>
            <a:off x="5105402" y="2514602"/>
            <a:ext cx="2514598" cy="1907231"/>
          </a:xfrm>
          <a:prstGeom prst="bentConnector3">
            <a:avLst>
              <a:gd name="adj1" fmla="val 109091"/>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 name="Elbow Connector 24"/>
          <p:cNvCxnSpPr>
            <a:endCxn id="11" idx="3"/>
          </p:cNvCxnSpPr>
          <p:nvPr/>
        </p:nvCxnSpPr>
        <p:spPr bwMode="auto">
          <a:xfrm>
            <a:off x="5486400" y="3200400"/>
            <a:ext cx="2895600" cy="1983433"/>
          </a:xfrm>
          <a:prstGeom prst="bentConnector3">
            <a:avLst>
              <a:gd name="adj1" fmla="val 107895"/>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629141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ctrTitle"/>
          </p:nvPr>
        </p:nvSpPr>
        <p:spPr>
          <a:xfrm>
            <a:off x="685800" y="2130425"/>
            <a:ext cx="7772400" cy="1470025"/>
          </a:xfrm>
        </p:spPr>
        <p:txBody>
          <a:bodyPr>
            <a:normAutofit fontScale="90000"/>
          </a:bodyPr>
          <a:lstStyle/>
          <a:p>
            <a:r>
              <a:rPr lang="en-US" dirty="0" smtClean="0">
                <a:latin typeface="Calibri" pitchFamily="34" charset="0"/>
                <a:cs typeface="Calibri" pitchFamily="34" charset="0"/>
              </a:rPr>
              <a:t>Activity: </a:t>
            </a:r>
            <a:br>
              <a:rPr lang="en-US" dirty="0" smtClean="0">
                <a:latin typeface="Calibri" pitchFamily="34" charset="0"/>
                <a:cs typeface="Calibri" pitchFamily="34" charset="0"/>
              </a:rPr>
            </a:br>
            <a:r>
              <a:rPr lang="en-US" dirty="0" smtClean="0">
                <a:latin typeface="Calibri" pitchFamily="34" charset="0"/>
                <a:cs typeface="Calibri" pitchFamily="34" charset="0"/>
              </a:rPr>
              <a:t>Create </a:t>
            </a:r>
            <a:r>
              <a:rPr lang="en-US" i="1" dirty="0" smtClean="0">
                <a:latin typeface="Calibri" pitchFamily="34" charset="0"/>
                <a:cs typeface="Calibri" pitchFamily="34" charset="0"/>
              </a:rPr>
              <a:t>manual</a:t>
            </a:r>
            <a:r>
              <a:rPr lang="en-US" dirty="0" smtClean="0">
                <a:latin typeface="Calibri" pitchFamily="34" charset="0"/>
                <a:cs typeface="Calibri" pitchFamily="34" charset="0"/>
              </a:rPr>
              <a:t> functional tests for stories</a:t>
            </a:r>
          </a:p>
        </p:txBody>
      </p:sp>
      <p:sp>
        <p:nvSpPr>
          <p:cNvPr id="20484" name="Slide Number Placeholder 3"/>
          <p:cNvSpPr>
            <a:spLocks noGrp="1"/>
          </p:cNvSpPr>
          <p:nvPr>
            <p:ph type="sldNum" sz="quarter" idx="4294967295"/>
          </p:nvPr>
        </p:nvSpPr>
        <p:spPr bwMode="auto">
          <a:xfrm>
            <a:off x="8926513" y="6457950"/>
            <a:ext cx="217487" cy="203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pitchFamily="-108" charset="0"/>
                <a:ea typeface="ヒラギノ角ゴ ProN W3" pitchFamily="-108" charset="-128"/>
                <a:sym typeface="Gill Sans" pitchFamily="-108" charset="0"/>
              </a:defRPr>
            </a:lvl1pPr>
            <a:lvl2pPr marL="742950" indent="-285750" eaLnBrk="0" hangingPunct="0">
              <a:defRPr sz="4200">
                <a:solidFill>
                  <a:srgbClr val="000000"/>
                </a:solidFill>
                <a:latin typeface="Gill Sans" pitchFamily="-108" charset="0"/>
                <a:ea typeface="ヒラギノ角ゴ ProN W3" pitchFamily="-108" charset="-128"/>
                <a:sym typeface="Gill Sans" pitchFamily="-108" charset="0"/>
              </a:defRPr>
            </a:lvl2pPr>
            <a:lvl3pPr marL="1143000" indent="-228600" eaLnBrk="0" hangingPunct="0">
              <a:defRPr sz="4200">
                <a:solidFill>
                  <a:srgbClr val="000000"/>
                </a:solidFill>
                <a:latin typeface="Gill Sans" pitchFamily="-108" charset="0"/>
                <a:ea typeface="ヒラギノ角ゴ ProN W3" pitchFamily="-108" charset="-128"/>
                <a:sym typeface="Gill Sans" pitchFamily="-108" charset="0"/>
              </a:defRPr>
            </a:lvl3pPr>
            <a:lvl4pPr marL="1600200" indent="-228600" eaLnBrk="0" hangingPunct="0">
              <a:defRPr sz="4200">
                <a:solidFill>
                  <a:srgbClr val="000000"/>
                </a:solidFill>
                <a:latin typeface="Gill Sans" pitchFamily="-108" charset="0"/>
                <a:ea typeface="ヒラギノ角ゴ ProN W3" pitchFamily="-108" charset="-128"/>
                <a:sym typeface="Gill Sans" pitchFamily="-108" charset="0"/>
              </a:defRPr>
            </a:lvl4pPr>
            <a:lvl5pPr marL="2057400" indent="-228600" eaLnBrk="0" hangingPunct="0">
              <a:defRPr sz="4200">
                <a:solidFill>
                  <a:srgbClr val="000000"/>
                </a:solidFill>
                <a:latin typeface="Gill Sans" pitchFamily="-108" charset="0"/>
                <a:ea typeface="ヒラギノ角ゴ ProN W3" pitchFamily="-108" charset="-128"/>
                <a:sym typeface="Gill Sans" pitchFamily="-108" charset="0"/>
              </a:defRPr>
            </a:lvl5pPr>
            <a:lvl6pPr marL="25146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6pPr>
            <a:lvl7pPr marL="29718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7pPr>
            <a:lvl8pPr marL="34290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8pPr>
            <a:lvl9pPr marL="3886200" indent="-228600" algn="ctr" eaLnBrk="0" fontAlgn="base" hangingPunct="0">
              <a:spcBef>
                <a:spcPct val="0"/>
              </a:spcBef>
              <a:spcAft>
                <a:spcPct val="0"/>
              </a:spcAft>
              <a:defRPr sz="4200">
                <a:solidFill>
                  <a:srgbClr val="000000"/>
                </a:solidFill>
                <a:latin typeface="Gill Sans" pitchFamily="-108" charset="0"/>
                <a:ea typeface="ヒラギノ角ゴ ProN W3" pitchFamily="-108" charset="-128"/>
                <a:sym typeface="Gill Sans" pitchFamily="-108" charset="0"/>
              </a:defRPr>
            </a:lvl9pPr>
          </a:lstStyle>
          <a:p>
            <a:pPr eaLnBrk="1" hangingPunct="1"/>
            <a:fld id="{510A2663-CB14-46EF-BC86-90047BA3B1D4}" type="slidenum">
              <a:rPr lang="en-US" sz="900">
                <a:solidFill>
                  <a:srgbClr val="808080"/>
                </a:solidFill>
                <a:latin typeface="Arial" charset="0"/>
                <a:sym typeface="Arial" charset="0"/>
              </a:rPr>
              <a:pPr eaLnBrk="1" hangingPunct="1"/>
              <a:t>59</a:t>
            </a:fld>
            <a:endParaRPr lang="en-US" sz="900">
              <a:solidFill>
                <a:srgbClr val="808080"/>
              </a:solidFill>
              <a:latin typeface="Arial" charset="0"/>
              <a:sym typeface="Arial" charset="0"/>
            </a:endParaRPr>
          </a:p>
        </p:txBody>
      </p:sp>
    </p:spTree>
    <p:extLst>
      <p:ext uri="{BB962C8B-B14F-4D97-AF65-F5344CB8AC3E}">
        <p14:creationId xmlns:p14="http://schemas.microsoft.com/office/powerpoint/2010/main" val="3706773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4"/>
          <p:cNvSpPr>
            <a:spLocks noGrp="1"/>
          </p:cNvSpPr>
          <p:nvPr>
            <p:ph type="ftr" sz="quarter" idx="4294967295"/>
          </p:nvPr>
        </p:nvSpPr>
        <p:spPr bwMode="auto">
          <a:xfrm>
            <a:off x="312420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
        <p:nvSpPr>
          <p:cNvPr id="55299" name="Rectangle 2"/>
          <p:cNvSpPr>
            <a:spLocks noGrp="1"/>
          </p:cNvSpPr>
          <p:nvPr>
            <p:ph type="title"/>
          </p:nvPr>
        </p:nvSpPr>
        <p:spPr>
          <a:xfrm>
            <a:off x="457200" y="720725"/>
            <a:ext cx="8229600" cy="655638"/>
          </a:xfrm>
        </p:spPr>
        <p:txBody>
          <a:bodyPr>
            <a:normAutofit fontScale="90000"/>
          </a:bodyPr>
          <a:lstStyle/>
          <a:p>
            <a:pPr algn="l"/>
            <a:r>
              <a:rPr lang="en-AU">
                <a:latin typeface="Calibri" charset="0"/>
                <a:ea typeface="ＭＳ Ｐゴシック" charset="0"/>
              </a:rPr>
              <a:t>Agile practices – Team co-location</a:t>
            </a:r>
          </a:p>
        </p:txBody>
      </p:sp>
      <p:sp>
        <p:nvSpPr>
          <p:cNvPr id="55300" name="Rectangle 3"/>
          <p:cNvSpPr>
            <a:spLocks noGrp="1"/>
          </p:cNvSpPr>
          <p:nvPr>
            <p:ph type="body" idx="1"/>
          </p:nvPr>
        </p:nvSpPr>
        <p:spPr/>
        <p:txBody>
          <a:bodyPr>
            <a:normAutofit/>
          </a:bodyPr>
          <a:lstStyle/>
          <a:p>
            <a:r>
              <a:rPr lang="en-AU">
                <a:latin typeface="Calibri" charset="0"/>
                <a:ea typeface="ＭＳ Ｐゴシック" charset="0"/>
              </a:rPr>
              <a:t>Testers, Business Analysts, Developers, Iteration Managers and Project Managers all sit together in the same area</a:t>
            </a:r>
          </a:p>
          <a:p>
            <a:r>
              <a:rPr lang="en-AU">
                <a:latin typeface="Calibri" charset="0"/>
                <a:ea typeface="ＭＳ Ｐゴシック" charset="0"/>
              </a:rPr>
              <a:t>Improves communication between team members</a:t>
            </a:r>
          </a:p>
          <a:p>
            <a:r>
              <a:rPr lang="en-AU">
                <a:latin typeface="Calibri" charset="0"/>
                <a:ea typeface="ＭＳ Ｐゴシック" charset="0"/>
              </a:rPr>
              <a:t>Testers develop a better understanding of what the developers and business analysts are working on</a:t>
            </a:r>
          </a:p>
        </p:txBody>
      </p:sp>
    </p:spTree>
    <p:extLst>
      <p:ext uri="{BB962C8B-B14F-4D97-AF65-F5344CB8AC3E}">
        <p14:creationId xmlns:p14="http://schemas.microsoft.com/office/powerpoint/2010/main" val="130050469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150812"/>
            <a:ext cx="8413750" cy="839788"/>
          </a:xfrm>
        </p:spPr>
        <p:txBody>
          <a:bodyPr>
            <a:normAutofit fontScale="90000"/>
          </a:bodyPr>
          <a:lstStyle/>
          <a:p>
            <a:r>
              <a:rPr lang="en-US" dirty="0" smtClean="0">
                <a:latin typeface="Calibri" pitchFamily="34" charset="0"/>
                <a:cs typeface="Calibri" pitchFamily="34" charset="0"/>
              </a:rPr>
              <a:t>The Agile Story Lifecycle: Demo/Acceptance</a:t>
            </a:r>
          </a:p>
        </p:txBody>
      </p:sp>
      <p:sp>
        <p:nvSpPr>
          <p:cNvPr id="2" name="TextBox 1"/>
          <p:cNvSpPr txBox="1"/>
          <p:nvPr/>
        </p:nvSpPr>
        <p:spPr>
          <a:xfrm>
            <a:off x="2271468" y="3595587"/>
            <a:ext cx="184666" cy="738664"/>
          </a:xfrm>
          <a:prstGeom prst="rect">
            <a:avLst/>
          </a:prstGeom>
          <a:noFill/>
        </p:spPr>
        <p:txBody>
          <a:bodyPr wrap="none" rtlCol="0">
            <a:spAutoFit/>
          </a:bodyPr>
          <a:lstStyle/>
          <a:p>
            <a:endParaRPr lang="en-US" dirty="0"/>
          </a:p>
        </p:txBody>
      </p:sp>
      <p:sp>
        <p:nvSpPr>
          <p:cNvPr id="5" name="TextBox 4"/>
          <p:cNvSpPr txBox="1"/>
          <p:nvPr/>
        </p:nvSpPr>
        <p:spPr>
          <a:xfrm>
            <a:off x="1066800" y="1519535"/>
            <a:ext cx="7162800" cy="707886"/>
          </a:xfrm>
          <a:prstGeom prst="rect">
            <a:avLst/>
          </a:prstGeom>
          <a:noFill/>
        </p:spPr>
        <p:txBody>
          <a:bodyPr wrap="square" rtlCol="0">
            <a:spAutoFit/>
          </a:bodyPr>
          <a:lstStyle/>
          <a:p>
            <a:pPr algn="l" eaLnBrk="1" hangingPunct="1">
              <a:buFont typeface="Arial" charset="0"/>
              <a:buChar char="•"/>
            </a:pPr>
            <a:endParaRPr lang="en-US" sz="2000" dirty="0" smtClean="0">
              <a:solidFill>
                <a:srgbClr val="3F1851"/>
              </a:solidFill>
            </a:endParaRPr>
          </a:p>
          <a:p>
            <a:pPr algn="l" eaLnBrk="1" hangingPunct="1"/>
            <a:endParaRPr lang="en-US" sz="2000" dirty="0">
              <a:solidFill>
                <a:srgbClr val="3F1851"/>
              </a:solidFill>
            </a:endParaRPr>
          </a:p>
        </p:txBody>
      </p:sp>
      <p:sp>
        <p:nvSpPr>
          <p:cNvPr id="6" name="TextBox 5"/>
          <p:cNvSpPr txBox="1"/>
          <p:nvPr/>
        </p:nvSpPr>
        <p:spPr>
          <a:xfrm>
            <a:off x="2271468" y="4276922"/>
            <a:ext cx="184666" cy="738664"/>
          </a:xfrm>
          <a:prstGeom prst="rect">
            <a:avLst/>
          </a:prstGeom>
          <a:noFill/>
        </p:spPr>
        <p:txBody>
          <a:bodyPr wrap="none" rtlCol="0">
            <a:spAutoFit/>
          </a:bodyPr>
          <a:lstStyle/>
          <a:p>
            <a:endParaRPr lang="en-US" dirty="0"/>
          </a:p>
        </p:txBody>
      </p:sp>
      <p:sp>
        <p:nvSpPr>
          <p:cNvPr id="7" name="TextBox 6"/>
          <p:cNvSpPr txBox="1"/>
          <p:nvPr/>
        </p:nvSpPr>
        <p:spPr>
          <a:xfrm>
            <a:off x="2271468" y="4276922"/>
            <a:ext cx="184666" cy="738664"/>
          </a:xfrm>
          <a:prstGeom prst="rect">
            <a:avLst/>
          </a:prstGeom>
          <a:noFill/>
        </p:spPr>
        <p:txBody>
          <a:bodyPr wrap="none" rtlCol="0">
            <a:spAutoFit/>
          </a:bodyPr>
          <a:lstStyle/>
          <a:p>
            <a:endParaRPr lang="en-US" dirty="0"/>
          </a:p>
        </p:txBody>
      </p:sp>
      <p:sp>
        <p:nvSpPr>
          <p:cNvPr id="8" name="Oval 7"/>
          <p:cNvSpPr/>
          <p:nvPr/>
        </p:nvSpPr>
        <p:spPr bwMode="auto">
          <a:xfrm>
            <a:off x="2514600" y="1595735"/>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Specify</a:t>
            </a:r>
            <a:endParaRPr kumimoji="0" lang="en-US" sz="3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495800" y="1519535"/>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Build</a:t>
            </a:r>
          </a:p>
        </p:txBody>
      </p:sp>
      <p:sp>
        <p:nvSpPr>
          <p:cNvPr id="10" name="Oval 9"/>
          <p:cNvSpPr/>
          <p:nvPr/>
        </p:nvSpPr>
        <p:spPr bwMode="auto">
          <a:xfrm>
            <a:off x="3429000" y="2891135"/>
            <a:ext cx="2286000" cy="198120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1"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Validate</a:t>
            </a:r>
          </a:p>
        </p:txBody>
      </p:sp>
      <p:sp>
        <p:nvSpPr>
          <p:cNvPr id="11" name="TextBox 10"/>
          <p:cNvSpPr txBox="1"/>
          <p:nvPr/>
        </p:nvSpPr>
        <p:spPr>
          <a:xfrm>
            <a:off x="1752600" y="5105400"/>
            <a:ext cx="6172200" cy="461665"/>
          </a:xfrm>
          <a:prstGeom prst="rect">
            <a:avLst/>
          </a:prstGeom>
          <a:noFill/>
        </p:spPr>
        <p:txBody>
          <a:bodyPr wrap="square" rtlCol="0">
            <a:spAutoFit/>
          </a:bodyPr>
          <a:lstStyle/>
          <a:p>
            <a:r>
              <a:rPr lang="en-US" sz="2400" dirty="0" smtClean="0"/>
              <a:t>Customer Reviews Functionality</a:t>
            </a:r>
            <a:endParaRPr lang="en-US" sz="2400" dirty="0"/>
          </a:p>
        </p:txBody>
      </p:sp>
      <p:cxnSp>
        <p:nvCxnSpPr>
          <p:cNvPr id="16" name="Elbow Connector 24"/>
          <p:cNvCxnSpPr>
            <a:endCxn id="11" idx="3"/>
          </p:cNvCxnSpPr>
          <p:nvPr/>
        </p:nvCxnSpPr>
        <p:spPr bwMode="auto">
          <a:xfrm>
            <a:off x="5410200" y="3962400"/>
            <a:ext cx="2514600" cy="1373833"/>
          </a:xfrm>
          <a:prstGeom prst="bentConnector3">
            <a:avLst>
              <a:gd name="adj1" fmla="val 109091"/>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828795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a:xfrm>
            <a:off x="365125" y="2743200"/>
            <a:ext cx="8413750" cy="839788"/>
          </a:xfrm>
        </p:spPr>
        <p:txBody>
          <a:bodyPr/>
          <a:lstStyle/>
          <a:p>
            <a:r>
              <a:rPr lang="en-US" dirty="0" smtClean="0">
                <a:latin typeface="Calibri" pitchFamily="34" charset="0"/>
                <a:cs typeface="Calibri" pitchFamily="34" charset="0"/>
              </a:rPr>
              <a:t>The Agile Story Lifecycle: Deployment</a:t>
            </a:r>
          </a:p>
        </p:txBody>
      </p:sp>
      <p:sp>
        <p:nvSpPr>
          <p:cNvPr id="2" name="TextBox 1"/>
          <p:cNvSpPr txBox="1"/>
          <p:nvPr/>
        </p:nvSpPr>
        <p:spPr>
          <a:xfrm>
            <a:off x="2271468" y="3595587"/>
            <a:ext cx="184666" cy="738664"/>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53427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Grp="1" noChangeArrowheads="1"/>
          </p:cNvSpPr>
          <p:nvPr>
            <p:ph type="title"/>
          </p:nvPr>
        </p:nvSpPr>
        <p:spPr>
          <a:xfrm>
            <a:off x="212725" y="0"/>
            <a:ext cx="8778875" cy="839788"/>
          </a:xfrm>
        </p:spPr>
        <p:txBody>
          <a:bodyPr/>
          <a:lstStyle/>
          <a:p>
            <a:r>
              <a:rPr lang="en-US" dirty="0" smtClean="0">
                <a:latin typeface="Calibri" pitchFamily="34" charset="0"/>
                <a:cs typeface="Calibri" pitchFamily="34" charset="0"/>
              </a:rPr>
              <a:t>Parallel QA Activities</a:t>
            </a:r>
          </a:p>
        </p:txBody>
      </p:sp>
      <p:pic>
        <p:nvPicPr>
          <p:cNvPr id="17412" name="Picture 7"/>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685800" y="2895600"/>
            <a:ext cx="17780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413" name="Picture 8"/>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3429000" y="2743200"/>
            <a:ext cx="12509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414" name="AutoShape 9"/>
          <p:cNvSpPr>
            <a:spLocks/>
          </p:cNvSpPr>
          <p:nvPr/>
        </p:nvSpPr>
        <p:spPr bwMode="auto">
          <a:xfrm>
            <a:off x="457200" y="5181600"/>
            <a:ext cx="3276600" cy="762000"/>
          </a:xfrm>
          <a:custGeom>
            <a:avLst/>
            <a:gdLst>
              <a:gd name="T0" fmla="*/ 0 w 21600"/>
              <a:gd name="T1" fmla="*/ 0 h 7919"/>
              <a:gd name="T2" fmla="*/ 21600 w 21600"/>
              <a:gd name="T3" fmla="*/ 7919 h 7919"/>
            </a:gdLst>
            <a:ahLst/>
            <a:cxnLst/>
            <a:rect l="T0" t="T1" r="T2" b="T3"/>
            <a:pathLst>
              <a:path w="21600" h="7919">
                <a:moveTo>
                  <a:pt x="9901" y="-13681"/>
                </a:moveTo>
                <a:lnTo>
                  <a:pt x="8863" y="0"/>
                </a:lnTo>
                <a:lnTo>
                  <a:pt x="2077" y="0"/>
                </a:lnTo>
                <a:cubicBezTo>
                  <a:pt x="930" y="0"/>
                  <a:pt x="0" y="1182"/>
                  <a:pt x="0" y="2640"/>
                </a:cubicBezTo>
                <a:lnTo>
                  <a:pt x="0" y="5279"/>
                </a:lnTo>
                <a:cubicBezTo>
                  <a:pt x="0" y="6737"/>
                  <a:pt x="930" y="7919"/>
                  <a:pt x="2077" y="7919"/>
                </a:cubicBezTo>
                <a:lnTo>
                  <a:pt x="19523" y="7919"/>
                </a:lnTo>
                <a:cubicBezTo>
                  <a:pt x="20670" y="7919"/>
                  <a:pt x="21600" y="6737"/>
                  <a:pt x="21600" y="5279"/>
                </a:cubicBezTo>
                <a:lnTo>
                  <a:pt x="21600" y="2640"/>
                </a:lnTo>
                <a:cubicBezTo>
                  <a:pt x="21600" y="1182"/>
                  <a:pt x="20670" y="0"/>
                  <a:pt x="19523" y="0"/>
                </a:cubicBezTo>
                <a:lnTo>
                  <a:pt x="10940" y="0"/>
                </a:lnTo>
                <a:lnTo>
                  <a:pt x="9901" y="-13681"/>
                </a:lnTo>
                <a:close/>
                <a:moveTo>
                  <a:pt x="9901" y="-13681"/>
                </a:moveTo>
              </a:path>
            </a:pathLst>
          </a:cu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475"/>
              </a:spcBef>
            </a:pPr>
            <a:r>
              <a:rPr lang="en-US" sz="2000" dirty="0">
                <a:solidFill>
                  <a:schemeClr val="tx1"/>
                </a:solidFill>
                <a:latin typeface="Arial" charset="0"/>
                <a:cs typeface="Arial" charset="0"/>
                <a:sym typeface="Arial" charset="0"/>
              </a:rPr>
              <a:t>Pair with </a:t>
            </a:r>
            <a:r>
              <a:rPr lang="en-US" sz="2000" dirty="0" err="1">
                <a:solidFill>
                  <a:schemeClr val="tx1"/>
                </a:solidFill>
                <a:latin typeface="Arial" charset="0"/>
                <a:cs typeface="Arial" charset="0"/>
                <a:sym typeface="Arial" charset="0"/>
              </a:rPr>
              <a:t>Dev</a:t>
            </a:r>
            <a:r>
              <a:rPr lang="en-US" sz="2000" dirty="0">
                <a:solidFill>
                  <a:schemeClr val="tx1"/>
                </a:solidFill>
                <a:latin typeface="Arial" charset="0"/>
                <a:cs typeface="Arial" charset="0"/>
                <a:sym typeface="Arial" charset="0"/>
              </a:rPr>
              <a:t> to automate </a:t>
            </a:r>
            <a:r>
              <a:rPr lang="en-US" sz="2000" dirty="0" smtClean="0">
                <a:solidFill>
                  <a:schemeClr val="tx1"/>
                </a:solidFill>
                <a:latin typeface="Arial" charset="0"/>
                <a:cs typeface="Arial" charset="0"/>
                <a:sym typeface="Arial" charset="0"/>
              </a:rPr>
              <a:t>n </a:t>
            </a:r>
            <a:r>
              <a:rPr lang="en-US" sz="2000" dirty="0">
                <a:solidFill>
                  <a:schemeClr val="tx1"/>
                </a:solidFill>
                <a:latin typeface="Arial" charset="0"/>
                <a:cs typeface="Arial" charset="0"/>
                <a:sym typeface="Arial" charset="0"/>
              </a:rPr>
              <a:t>stories</a:t>
            </a:r>
          </a:p>
        </p:txBody>
      </p:sp>
      <p:pic>
        <p:nvPicPr>
          <p:cNvPr id="17415" name="Picture 10"/>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6197600" y="2635250"/>
            <a:ext cx="17780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416" name="AutoShape 11"/>
          <p:cNvSpPr>
            <a:spLocks/>
          </p:cNvSpPr>
          <p:nvPr/>
        </p:nvSpPr>
        <p:spPr bwMode="auto">
          <a:xfrm>
            <a:off x="5194300" y="4965700"/>
            <a:ext cx="3302000" cy="1041400"/>
          </a:xfrm>
          <a:custGeom>
            <a:avLst/>
            <a:gdLst>
              <a:gd name="T0" fmla="*/ 0 w 21600"/>
              <a:gd name="T1" fmla="*/ 0 h 11995"/>
              <a:gd name="T2" fmla="*/ 21600 w 21600"/>
              <a:gd name="T3" fmla="*/ 11995 h 11995"/>
            </a:gdLst>
            <a:ahLst/>
            <a:cxnLst/>
            <a:rect l="T0" t="T1" r="T2" b="T3"/>
            <a:pathLst>
              <a:path w="21600" h="11995">
                <a:moveTo>
                  <a:pt x="10662" y="-9605"/>
                </a:moveTo>
                <a:lnTo>
                  <a:pt x="9832" y="0"/>
                </a:lnTo>
                <a:lnTo>
                  <a:pt x="1662" y="0"/>
                </a:lnTo>
                <a:cubicBezTo>
                  <a:pt x="744" y="0"/>
                  <a:pt x="0" y="1309"/>
                  <a:pt x="0" y="2925"/>
                </a:cubicBezTo>
                <a:lnTo>
                  <a:pt x="0" y="9069"/>
                </a:lnTo>
                <a:cubicBezTo>
                  <a:pt x="0" y="10685"/>
                  <a:pt x="744" y="11995"/>
                  <a:pt x="1662" y="11995"/>
                </a:cubicBezTo>
                <a:lnTo>
                  <a:pt x="19938" y="11995"/>
                </a:lnTo>
                <a:cubicBezTo>
                  <a:pt x="20856" y="11995"/>
                  <a:pt x="21600" y="10685"/>
                  <a:pt x="21600" y="9069"/>
                </a:cubicBezTo>
                <a:lnTo>
                  <a:pt x="21600" y="2925"/>
                </a:lnTo>
                <a:cubicBezTo>
                  <a:pt x="21600" y="1309"/>
                  <a:pt x="20856" y="0"/>
                  <a:pt x="19938" y="0"/>
                </a:cubicBezTo>
                <a:lnTo>
                  <a:pt x="11491" y="0"/>
                </a:lnTo>
                <a:lnTo>
                  <a:pt x="10662" y="-9605"/>
                </a:lnTo>
                <a:close/>
                <a:moveTo>
                  <a:pt x="10662" y="-9605"/>
                </a:moveTo>
              </a:path>
            </a:pathLst>
          </a:cu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475"/>
              </a:spcBef>
            </a:pPr>
            <a:r>
              <a:rPr lang="en-US" sz="2000">
                <a:solidFill>
                  <a:schemeClr val="tx1"/>
                </a:solidFill>
                <a:latin typeface="Arial" charset="0"/>
                <a:cs typeface="Arial" charset="0"/>
                <a:sym typeface="Arial" charset="0"/>
              </a:rPr>
              <a:t>Pair with BA to analyze n+1 stories and write Acceptance tests</a:t>
            </a:r>
          </a:p>
        </p:txBody>
      </p:sp>
      <p:sp>
        <p:nvSpPr>
          <p:cNvPr id="17417" name="AutoShape 12"/>
          <p:cNvSpPr>
            <a:spLocks/>
          </p:cNvSpPr>
          <p:nvPr/>
        </p:nvSpPr>
        <p:spPr bwMode="auto">
          <a:xfrm>
            <a:off x="2527300" y="1752600"/>
            <a:ext cx="3403600" cy="723900"/>
          </a:xfrm>
          <a:custGeom>
            <a:avLst/>
            <a:gdLst>
              <a:gd name="T0" fmla="*/ 0 w 21600"/>
              <a:gd name="T1" fmla="*/ 0 h 11553"/>
              <a:gd name="T2" fmla="*/ 21600 w 21600"/>
              <a:gd name="T3" fmla="*/ 11553 h 11553"/>
            </a:gdLst>
            <a:ahLst/>
            <a:cxnLst/>
            <a:rect l="T0" t="T1" r="T2" b="T3"/>
            <a:pathLst>
              <a:path w="21600" h="11553">
                <a:moveTo>
                  <a:pt x="1612" y="0"/>
                </a:moveTo>
                <a:cubicBezTo>
                  <a:pt x="722" y="0"/>
                  <a:pt x="0" y="2523"/>
                  <a:pt x="0" y="5636"/>
                </a:cubicBezTo>
                <a:lnTo>
                  <a:pt x="0" y="5917"/>
                </a:lnTo>
                <a:cubicBezTo>
                  <a:pt x="0" y="9030"/>
                  <a:pt x="722" y="11553"/>
                  <a:pt x="1612" y="11553"/>
                </a:cubicBezTo>
                <a:lnTo>
                  <a:pt x="16792" y="11553"/>
                </a:lnTo>
                <a:lnTo>
                  <a:pt x="17598" y="21600"/>
                </a:lnTo>
                <a:lnTo>
                  <a:pt x="18401" y="11553"/>
                </a:lnTo>
                <a:lnTo>
                  <a:pt x="19988" y="11553"/>
                </a:lnTo>
                <a:cubicBezTo>
                  <a:pt x="20878" y="11553"/>
                  <a:pt x="21600" y="9030"/>
                  <a:pt x="21600" y="5917"/>
                </a:cubicBezTo>
                <a:lnTo>
                  <a:pt x="21600" y="5636"/>
                </a:lnTo>
                <a:cubicBezTo>
                  <a:pt x="21600" y="2523"/>
                  <a:pt x="20878" y="0"/>
                  <a:pt x="19988" y="0"/>
                </a:cubicBezTo>
                <a:lnTo>
                  <a:pt x="1612" y="0"/>
                </a:lnTo>
                <a:close/>
                <a:moveTo>
                  <a:pt x="1612" y="0"/>
                </a:moveTo>
              </a:path>
            </a:pathLst>
          </a:cu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475"/>
              </a:spcBef>
            </a:pPr>
            <a:r>
              <a:rPr lang="en-US" sz="2000" dirty="0" smtClean="0">
                <a:solidFill>
                  <a:schemeClr val="tx1"/>
                </a:solidFill>
                <a:latin typeface="Arial" charset="0"/>
                <a:cs typeface="Arial" charset="0"/>
                <a:sym typeface="Arial" charset="0"/>
              </a:rPr>
              <a:t>Exploratory test </a:t>
            </a:r>
            <a:r>
              <a:rPr lang="en-US" sz="2000" dirty="0">
                <a:solidFill>
                  <a:schemeClr val="tx1"/>
                </a:solidFill>
                <a:latin typeface="Arial" charset="0"/>
                <a:cs typeface="Arial" charset="0"/>
                <a:sym typeface="Arial" charset="0"/>
              </a:rPr>
              <a:t>the current stories </a:t>
            </a:r>
          </a:p>
        </p:txBody>
      </p:sp>
      <p:sp>
        <p:nvSpPr>
          <p:cNvPr id="17418" name="Line 13"/>
          <p:cNvSpPr>
            <a:spLocks noChangeShapeType="1"/>
          </p:cNvSpPr>
          <p:nvPr/>
        </p:nvSpPr>
        <p:spPr bwMode="auto">
          <a:xfrm rot="10800000" flipH="1">
            <a:off x="1016000" y="4445000"/>
            <a:ext cx="7572375" cy="25400"/>
          </a:xfrm>
          <a:prstGeom prst="line">
            <a:avLst/>
          </a:prstGeom>
          <a:noFill/>
          <a:ln w="38100">
            <a:solidFill>
              <a:srgbClr val="00000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419" name="Rectangle 14"/>
          <p:cNvSpPr>
            <a:spLocks/>
          </p:cNvSpPr>
          <p:nvPr/>
        </p:nvSpPr>
        <p:spPr bwMode="auto">
          <a:xfrm>
            <a:off x="2590800" y="4572000"/>
            <a:ext cx="495300" cy="381000"/>
          </a:xfrm>
          <a:prstGeom prst="rect">
            <a:avLst/>
          </a:prstGeom>
          <a:solidFill>
            <a:schemeClr val="accent1"/>
          </a:solidFill>
          <a:ln w="12700">
            <a:solidFill>
              <a:srgbClr val="000000"/>
            </a:solidFill>
            <a:miter lim="800000"/>
            <a:headEnd/>
            <a:tailEnd/>
          </a:ln>
        </p:spPr>
        <p:txBody>
          <a:bodyPr lIns="0" tIns="0" rIns="0" bIns="0"/>
          <a:lstStyle/>
          <a:p>
            <a:pPr algn="l">
              <a:spcBef>
                <a:spcPts val="475"/>
              </a:spcBef>
            </a:pPr>
            <a:r>
              <a:rPr lang="en-US" sz="2000" dirty="0" smtClean="0">
                <a:solidFill>
                  <a:schemeClr val="tx1"/>
                </a:solidFill>
                <a:latin typeface="Arial" charset="0"/>
                <a:cs typeface="Arial" charset="0"/>
                <a:sym typeface="Arial" charset="0"/>
              </a:rPr>
              <a:t> n</a:t>
            </a:r>
            <a:endParaRPr lang="en-US" sz="2000" dirty="0">
              <a:solidFill>
                <a:schemeClr val="tx1"/>
              </a:solidFill>
              <a:latin typeface="Arial" charset="0"/>
              <a:cs typeface="Arial" charset="0"/>
              <a:sym typeface="Arial" charset="0"/>
            </a:endParaRPr>
          </a:p>
        </p:txBody>
      </p:sp>
      <p:sp>
        <p:nvSpPr>
          <p:cNvPr id="17420" name="Rectangle 15"/>
          <p:cNvSpPr>
            <a:spLocks/>
          </p:cNvSpPr>
          <p:nvPr/>
        </p:nvSpPr>
        <p:spPr bwMode="auto">
          <a:xfrm>
            <a:off x="4470400" y="4521200"/>
            <a:ext cx="495300" cy="381000"/>
          </a:xfrm>
          <a:prstGeom prst="rect">
            <a:avLst/>
          </a:prstGeom>
          <a:solidFill>
            <a:schemeClr val="accent1"/>
          </a:solidFill>
          <a:ln w="12700">
            <a:solidFill>
              <a:srgbClr val="000000"/>
            </a:solidFill>
            <a:miter lim="800000"/>
            <a:headEnd/>
            <a:tailEnd/>
          </a:ln>
        </p:spPr>
        <p:txBody>
          <a:bodyPr lIns="0" tIns="0" rIns="0" bIns="0"/>
          <a:lstStyle/>
          <a:p>
            <a:pPr algn="l">
              <a:spcBef>
                <a:spcPts val="475"/>
              </a:spcBef>
            </a:pPr>
            <a:r>
              <a:rPr lang="en-US" sz="2000">
                <a:solidFill>
                  <a:schemeClr val="tx1"/>
                </a:solidFill>
                <a:latin typeface="Arial" charset="0"/>
                <a:cs typeface="Arial" charset="0"/>
                <a:sym typeface="Arial" charset="0"/>
              </a:rPr>
              <a:t>  n</a:t>
            </a:r>
          </a:p>
        </p:txBody>
      </p:sp>
      <p:sp>
        <p:nvSpPr>
          <p:cNvPr id="17421" name="Rectangle 16"/>
          <p:cNvSpPr>
            <a:spLocks/>
          </p:cNvSpPr>
          <p:nvPr/>
        </p:nvSpPr>
        <p:spPr bwMode="auto">
          <a:xfrm>
            <a:off x="6985000" y="4521200"/>
            <a:ext cx="558800" cy="381000"/>
          </a:xfrm>
          <a:prstGeom prst="rect">
            <a:avLst/>
          </a:prstGeom>
          <a:solidFill>
            <a:schemeClr val="accent1"/>
          </a:solidFill>
          <a:ln w="12700">
            <a:solidFill>
              <a:srgbClr val="000000"/>
            </a:solidFill>
            <a:miter lim="800000"/>
            <a:headEnd/>
            <a:tailEnd/>
          </a:ln>
        </p:spPr>
        <p:txBody>
          <a:bodyPr lIns="0" tIns="0" rIns="0" bIns="0"/>
          <a:lstStyle/>
          <a:p>
            <a:pPr algn="l">
              <a:spcBef>
                <a:spcPts val="475"/>
              </a:spcBef>
            </a:pPr>
            <a:r>
              <a:rPr lang="en-US" sz="2000" dirty="0" smtClean="0">
                <a:solidFill>
                  <a:schemeClr val="tx1"/>
                </a:solidFill>
                <a:latin typeface="Arial" charset="0"/>
                <a:cs typeface="Arial" charset="0"/>
                <a:sym typeface="Arial" charset="0"/>
              </a:rPr>
              <a:t> n+1</a:t>
            </a:r>
            <a:endParaRPr lang="en-US" sz="2000" dirty="0">
              <a:solidFill>
                <a:schemeClr val="tx1"/>
              </a:solidFill>
              <a:latin typeface="Arial" charset="0"/>
              <a:cs typeface="Arial" charset="0"/>
              <a:sym typeface="Arial" charset="0"/>
            </a:endParaRPr>
          </a:p>
        </p:txBody>
      </p:sp>
    </p:spTree>
    <p:extLst>
      <p:ext uri="{BB962C8B-B14F-4D97-AF65-F5344CB8AC3E}">
        <p14:creationId xmlns:p14="http://schemas.microsoft.com/office/powerpoint/2010/main" val="3187338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Test-driven development/design</a:t>
            </a:r>
          </a:p>
        </p:txBody>
      </p:sp>
      <p:sp>
        <p:nvSpPr>
          <p:cNvPr id="144392" name="Rectangle 6"/>
          <p:cNvSpPr>
            <a:spLocks noGrp="1" noChangeArrowheads="1"/>
          </p:cNvSpPr>
          <p:nvPr>
            <p:ph idx="1"/>
          </p:nvPr>
        </p:nvSpPr>
        <p:spPr/>
        <p:txBody>
          <a:bodyPr/>
          <a:lstStyle/>
          <a:p>
            <a:pPr>
              <a:spcBef>
                <a:spcPts val="703"/>
              </a:spcBef>
              <a:defRPr/>
            </a:pPr>
            <a:r>
              <a:rPr lang="en-US" dirty="0" smtClean="0"/>
              <a:t>TDD</a:t>
            </a:r>
          </a:p>
          <a:p>
            <a:pPr>
              <a:spcBef>
                <a:spcPts val="703"/>
              </a:spcBef>
              <a:defRPr/>
            </a:pPr>
            <a:r>
              <a:rPr lang="en-US" dirty="0" smtClean="0"/>
              <a:t>ATDD / BDD</a:t>
            </a:r>
          </a:p>
        </p:txBody>
      </p:sp>
      <p:pic>
        <p:nvPicPr>
          <p:cNvPr id="4" name="Picture 3" descr="j0437207.jpg"/>
          <p:cNvPicPr>
            <a:picLocks noChangeAspect="1"/>
          </p:cNvPicPr>
          <p:nvPr/>
        </p:nvPicPr>
        <p:blipFill>
          <a:blip r:embed="rId3"/>
          <a:stretch>
            <a:fillRect/>
          </a:stretch>
        </p:blipFill>
        <p:spPr>
          <a:xfrm>
            <a:off x="5638800" y="2590800"/>
            <a:ext cx="2362200" cy="2362200"/>
          </a:xfrm>
          <a:prstGeom prst="rect">
            <a:avLst/>
          </a:prstGeom>
        </p:spPr>
      </p:pic>
    </p:spTree>
    <p:extLst>
      <p:ext uri="{BB962C8B-B14F-4D97-AF65-F5344CB8AC3E}">
        <p14:creationId xmlns:p14="http://schemas.microsoft.com/office/powerpoint/2010/main" val="332808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a:xfrm>
            <a:off x="365125" y="0"/>
            <a:ext cx="8413750" cy="839788"/>
          </a:xfrm>
        </p:spPr>
        <p:txBody>
          <a:bodyPr/>
          <a:lstStyle/>
          <a:p>
            <a:r>
              <a:rPr lang="en-US" dirty="0" smtClean="0">
                <a:latin typeface="Calibri" pitchFamily="34" charset="0"/>
                <a:cs typeface="Calibri" pitchFamily="34" charset="0"/>
              </a:rPr>
              <a:t>Refactoring</a:t>
            </a:r>
          </a:p>
        </p:txBody>
      </p:sp>
      <p:sp>
        <p:nvSpPr>
          <p:cNvPr id="144392" name="Rectangle 6"/>
          <p:cNvSpPr>
            <a:spLocks noGrp="1" noChangeArrowheads="1"/>
          </p:cNvSpPr>
          <p:nvPr>
            <p:ph idx="1"/>
          </p:nvPr>
        </p:nvSpPr>
        <p:spPr/>
        <p:txBody>
          <a:bodyPr>
            <a:normAutofit/>
          </a:bodyPr>
          <a:lstStyle/>
          <a:p>
            <a:pPr>
              <a:spcBef>
                <a:spcPts val="703"/>
              </a:spcBef>
              <a:defRPr/>
            </a:pPr>
            <a:r>
              <a:rPr lang="en-US" dirty="0" smtClean="0"/>
              <a:t>What is it?</a:t>
            </a:r>
          </a:p>
          <a:p>
            <a:pPr lvl="1">
              <a:spcBef>
                <a:spcPts val="703"/>
              </a:spcBef>
              <a:defRPr/>
            </a:pPr>
            <a:r>
              <a:rPr lang="en-US" dirty="0" smtClean="0"/>
              <a:t>Improving code readability/design</a:t>
            </a:r>
          </a:p>
          <a:p>
            <a:pPr lvl="1">
              <a:spcBef>
                <a:spcPts val="703"/>
              </a:spcBef>
              <a:defRPr/>
            </a:pPr>
            <a:r>
              <a:rPr lang="en-US" b="1" dirty="0" smtClean="0"/>
              <a:t>Without </a:t>
            </a:r>
            <a:r>
              <a:rPr lang="en-US" dirty="0" smtClean="0"/>
              <a:t>changing behavior</a:t>
            </a:r>
          </a:p>
          <a:p>
            <a:pPr lvl="1">
              <a:spcBef>
                <a:spcPts val="703"/>
              </a:spcBef>
              <a:buNone/>
              <a:defRPr/>
            </a:pPr>
            <a:endParaRPr lang="en-US" b="1" dirty="0" smtClean="0"/>
          </a:p>
          <a:p>
            <a:pPr>
              <a:spcBef>
                <a:spcPts val="703"/>
              </a:spcBef>
              <a:defRPr/>
            </a:pPr>
            <a:r>
              <a:rPr lang="en-US" dirty="0" smtClean="0"/>
              <a:t>Types of </a:t>
            </a:r>
            <a:r>
              <a:rPr lang="en-US" dirty="0" err="1" smtClean="0"/>
              <a:t>Refactorings</a:t>
            </a:r>
            <a:endParaRPr lang="en-US" dirty="0" smtClean="0"/>
          </a:p>
          <a:p>
            <a:pPr lvl="1">
              <a:spcBef>
                <a:spcPts val="703"/>
              </a:spcBef>
              <a:defRPr/>
            </a:pPr>
            <a:r>
              <a:rPr lang="en-US" dirty="0" smtClean="0"/>
              <a:t>Rename</a:t>
            </a:r>
          </a:p>
          <a:p>
            <a:pPr lvl="1">
              <a:spcBef>
                <a:spcPts val="703"/>
              </a:spcBef>
              <a:defRPr/>
            </a:pPr>
            <a:r>
              <a:rPr lang="en-US" dirty="0" smtClean="0"/>
              <a:t>Extract Method</a:t>
            </a:r>
          </a:p>
        </p:txBody>
      </p:sp>
    </p:spTree>
    <p:extLst>
      <p:ext uri="{BB962C8B-B14F-4D97-AF65-F5344CB8AC3E}">
        <p14:creationId xmlns:p14="http://schemas.microsoft.com/office/powerpoint/2010/main" val="985698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4294967295"/>
          </p:nvPr>
        </p:nvSpPr>
        <p:spPr bwMode="auto">
          <a:xfrm>
            <a:off x="312420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
        <p:nvSpPr>
          <p:cNvPr id="40963" name="Rectangle 2"/>
          <p:cNvSpPr>
            <a:spLocks noGrp="1"/>
          </p:cNvSpPr>
          <p:nvPr>
            <p:ph type="title"/>
          </p:nvPr>
        </p:nvSpPr>
        <p:spPr>
          <a:xfrm>
            <a:off x="457200" y="700088"/>
            <a:ext cx="8229600" cy="655637"/>
          </a:xfrm>
        </p:spPr>
        <p:txBody>
          <a:bodyPr>
            <a:normAutofit fontScale="90000"/>
          </a:bodyPr>
          <a:lstStyle/>
          <a:p>
            <a:pPr algn="l"/>
            <a:r>
              <a:rPr lang="en-AU">
                <a:latin typeface="Calibri" charset="0"/>
                <a:ea typeface="ＭＳ Ｐゴシック" charset="0"/>
              </a:rPr>
              <a:t>Agile practices – Unit Testing</a:t>
            </a:r>
          </a:p>
        </p:txBody>
      </p:sp>
      <p:sp>
        <p:nvSpPr>
          <p:cNvPr id="40964" name="Rectangle 3"/>
          <p:cNvSpPr>
            <a:spLocks noGrp="1"/>
          </p:cNvSpPr>
          <p:nvPr>
            <p:ph type="body" idx="1"/>
          </p:nvPr>
        </p:nvSpPr>
        <p:spPr/>
        <p:txBody>
          <a:bodyPr>
            <a:normAutofit fontScale="85000" lnSpcReduction="20000"/>
          </a:bodyPr>
          <a:lstStyle/>
          <a:p>
            <a:r>
              <a:rPr lang="en-AU">
                <a:latin typeface="Calibri" charset="0"/>
                <a:ea typeface="ＭＳ Ｐゴシック" charset="0"/>
              </a:rPr>
              <a:t>Created and maintained by developers</a:t>
            </a:r>
          </a:p>
          <a:p>
            <a:r>
              <a:rPr lang="en-US">
                <a:latin typeface="Calibri" charset="0"/>
                <a:ea typeface="ＭＳ Ｐゴシック" charset="0"/>
              </a:rPr>
              <a:t>Tests the smallest individually identifiable element of a program</a:t>
            </a:r>
            <a:endParaRPr lang="en-AU">
              <a:latin typeface="Calibri" charset="0"/>
              <a:ea typeface="ＭＳ Ｐゴシック" charset="0"/>
            </a:endParaRPr>
          </a:p>
          <a:p>
            <a:pPr lvl="1"/>
            <a:r>
              <a:rPr lang="en-GB">
                <a:latin typeface="Calibri" charset="0"/>
                <a:ea typeface="ＭＳ Ｐゴシック" charset="0"/>
              </a:rPr>
              <a:t>Everything that is the responsibility of the unit under test</a:t>
            </a:r>
          </a:p>
          <a:p>
            <a:pPr lvl="1"/>
            <a:r>
              <a:rPr lang="en-GB">
                <a:latin typeface="Calibri" charset="0"/>
                <a:ea typeface="ＭＳ Ｐゴシック" charset="0"/>
              </a:rPr>
              <a:t>Everything that could possibly break</a:t>
            </a:r>
          </a:p>
          <a:p>
            <a:pPr lvl="1"/>
            <a:r>
              <a:rPr lang="en-GB">
                <a:latin typeface="Calibri" charset="0"/>
                <a:ea typeface="ＭＳ Ｐゴシック" charset="0"/>
              </a:rPr>
              <a:t>Boundary conditions, edge cases and all expected errors</a:t>
            </a:r>
          </a:p>
          <a:p>
            <a:pPr lvl="1"/>
            <a:r>
              <a:rPr lang="en-GB">
                <a:latin typeface="Calibri" charset="0"/>
                <a:ea typeface="ＭＳ Ｐゴシック" charset="0"/>
              </a:rPr>
              <a:t>Interaction with dependents via mock objects</a:t>
            </a:r>
            <a:endParaRPr lang="en-AU">
              <a:latin typeface="Calibri" charset="0"/>
              <a:ea typeface="ＭＳ Ｐゴシック" charset="0"/>
            </a:endParaRPr>
          </a:p>
          <a:p>
            <a:r>
              <a:rPr lang="en-AU">
                <a:latin typeface="Calibri" charset="0"/>
                <a:ea typeface="ＭＳ Ｐゴシック" charset="0"/>
              </a:rPr>
              <a:t>Understanding the basic concepts of unit testing, provides a testers with the confidence that a certain level of quality exists, allowing them to focus their testing on where they can add the most value</a:t>
            </a:r>
          </a:p>
        </p:txBody>
      </p:sp>
    </p:spTree>
    <p:extLst>
      <p:ext uri="{BB962C8B-B14F-4D97-AF65-F5344CB8AC3E}">
        <p14:creationId xmlns:p14="http://schemas.microsoft.com/office/powerpoint/2010/main" val="309482885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Types of Functional Tests</a:t>
            </a:r>
          </a:p>
          <a:p>
            <a:pPr lvl="1"/>
            <a:r>
              <a:rPr lang="en-US" dirty="0" smtClean="0"/>
              <a:t>End-to-end testing </a:t>
            </a:r>
            <a:r>
              <a:rPr lang="en-US" dirty="0"/>
              <a:t>(i.e</a:t>
            </a:r>
            <a:r>
              <a:rPr lang="en-US" dirty="0" smtClean="0"/>
              <a:t>., </a:t>
            </a:r>
            <a:r>
              <a:rPr lang="en-US" dirty="0"/>
              <a:t>does the application work all the way through)</a:t>
            </a:r>
          </a:p>
          <a:p>
            <a:pPr lvl="1"/>
            <a:r>
              <a:rPr lang="en-US" dirty="0"/>
              <a:t>Regression tests that reflect a particular defect found in production</a:t>
            </a:r>
          </a:p>
          <a:p>
            <a:pPr lvl="1"/>
            <a:r>
              <a:rPr lang="en-US" dirty="0"/>
              <a:t>Testing "from a user perspective", which includes  acceptance tests</a:t>
            </a:r>
          </a:p>
          <a:p>
            <a:pPr lvl="2"/>
            <a:r>
              <a:rPr lang="en-US" dirty="0"/>
              <a:t>Acceptance testing is particularly relevant in Agile</a:t>
            </a:r>
          </a:p>
          <a:p>
            <a:pPr lvl="2"/>
            <a:r>
              <a:rPr lang="en-US" dirty="0"/>
              <a:t>Guarantees that the requirement as specified is implemented in the software</a:t>
            </a:r>
          </a:p>
          <a:p>
            <a:pPr lvl="2"/>
            <a:r>
              <a:rPr lang="en-US" dirty="0"/>
              <a:t>Some teams use Acceptance test driven development</a:t>
            </a:r>
          </a:p>
          <a:p>
            <a:pPr lvl="2"/>
            <a:r>
              <a:rPr lang="en-US" dirty="0"/>
              <a:t>All functional tests are not acceptance tests however  </a:t>
            </a:r>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66</a:t>
            </a:fld>
            <a:endParaRPr lang="en-US" sz="1000"/>
          </a:p>
        </p:txBody>
      </p:sp>
    </p:spTree>
    <p:extLst>
      <p:ext uri="{BB962C8B-B14F-4D97-AF65-F5344CB8AC3E}">
        <p14:creationId xmlns:p14="http://schemas.microsoft.com/office/powerpoint/2010/main" val="405500712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normAutofit/>
          </a:bodyPr>
          <a:lstStyle/>
          <a:p>
            <a:r>
              <a:rPr lang="en-GB"/>
              <a:t>Balancing Quality and Time Bound Delivery</a:t>
            </a:r>
          </a:p>
        </p:txBody>
      </p:sp>
      <p:sp>
        <p:nvSpPr>
          <p:cNvPr id="2" name="Text Placeholder 1"/>
          <p:cNvSpPr>
            <a:spLocks noGrp="1"/>
          </p:cNvSpPr>
          <p:nvPr>
            <p:ph type="body" idx="1"/>
          </p:nvPr>
        </p:nvSpPr>
        <p:spPr/>
        <p:txBody>
          <a:bodyPr/>
          <a:lstStyle/>
          <a:p>
            <a:r>
              <a:rPr lang="en-US" dirty="0" smtClean="0"/>
              <a:t>Keeping the big picture in front of the team</a:t>
            </a:r>
            <a:endParaRPr lang="en-US" dirty="0"/>
          </a:p>
        </p:txBody>
      </p:sp>
    </p:spTree>
    <p:extLst>
      <p:ext uri="{BB962C8B-B14F-4D97-AF65-F5344CB8AC3E}">
        <p14:creationId xmlns:p14="http://schemas.microsoft.com/office/powerpoint/2010/main" val="371896805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294915" name="Rectangle 3"/>
          <p:cNvSpPr>
            <a:spLocks noGrp="1" noChangeArrowheads="1"/>
          </p:cNvSpPr>
          <p:nvPr>
            <p:ph idx="1"/>
          </p:nvPr>
        </p:nvSpPr>
        <p:spPr/>
        <p:txBody>
          <a:bodyPr/>
          <a:lstStyle/>
          <a:p>
            <a:pPr marL="457200" indent="-457200">
              <a:buFontTx/>
              <a:buNone/>
            </a:pPr>
            <a:endParaRPr lang="en-GB" dirty="0"/>
          </a:p>
          <a:p>
            <a:pPr marL="457200" indent="-457200"/>
            <a:r>
              <a:rPr lang="en-GB" b="1" dirty="0">
                <a:solidFill>
                  <a:srgbClr val="5A007D"/>
                </a:solidFill>
                <a:latin typeface="Tahoma" charset="0"/>
              </a:rPr>
              <a:t>Has anyone ever had to work to a deadline? What drove the deadline</a:t>
            </a:r>
            <a:r>
              <a:rPr lang="en-GB" b="1" dirty="0" smtClean="0">
                <a:solidFill>
                  <a:srgbClr val="5A007D"/>
                </a:solidFill>
                <a:latin typeface="Tahoma" charset="0"/>
              </a:rPr>
              <a:t>?</a:t>
            </a:r>
          </a:p>
          <a:p>
            <a:pPr marL="457200" indent="-457200"/>
            <a:r>
              <a:rPr lang="en-GB" dirty="0"/>
              <a:t>Drivers of Deadlines in Business?</a:t>
            </a:r>
            <a:endParaRPr lang="en-GB" b="1" dirty="0">
              <a:solidFill>
                <a:srgbClr val="5A007D"/>
              </a:solidFill>
              <a:latin typeface="Tahoma" charset="0"/>
            </a:endParaRPr>
          </a:p>
          <a:p>
            <a:pPr marL="457200" indent="-457200"/>
            <a:r>
              <a:rPr lang="en-GB" b="1" dirty="0" smtClean="0">
                <a:solidFill>
                  <a:srgbClr val="5A007D"/>
                </a:solidFill>
                <a:latin typeface="Tahoma" charset="0"/>
              </a:rPr>
              <a:t>We </a:t>
            </a:r>
            <a:r>
              <a:rPr lang="en-GB" b="1" dirty="0">
                <a:solidFill>
                  <a:srgbClr val="5A007D"/>
                </a:solidFill>
                <a:latin typeface="Tahoma" charset="0"/>
              </a:rPr>
              <a:t>deal with deadlines all the time in s/w development, lets see how we work with them</a:t>
            </a:r>
          </a:p>
          <a:p>
            <a:pPr marL="457200" indent="-457200"/>
            <a:endParaRPr lang="en-GB" dirty="0"/>
          </a:p>
          <a:p>
            <a:pPr marL="457200" indent="-457200"/>
            <a:endParaRPr lang="en-GB" dirty="0"/>
          </a:p>
        </p:txBody>
      </p:sp>
      <p:sp>
        <p:nvSpPr>
          <p:cNvPr id="294916" name="Rectangle 4"/>
          <p:cNvSpPr>
            <a:spLocks noChangeArrowheads="1"/>
          </p:cNvSpPr>
          <p:nvPr/>
        </p:nvSpPr>
        <p:spPr bwMode="gray">
          <a:xfrm>
            <a:off x="250825" y="1557338"/>
            <a:ext cx="8642350" cy="36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
        <p:nvSpPr>
          <p:cNvPr id="294922" name="Rectangle 10"/>
          <p:cNvSpPr>
            <a:spLocks noChangeArrowheads="1"/>
          </p:cNvSpPr>
          <p:nvPr/>
        </p:nvSpPr>
        <p:spPr bwMode="gray">
          <a:xfrm>
            <a:off x="179388" y="1628775"/>
            <a:ext cx="8642350" cy="74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endParaRPr lang="en-GB" b="1" dirty="0">
              <a:solidFill>
                <a:srgbClr val="5A007D"/>
              </a:solidFill>
              <a:latin typeface="Tahoma" charset="0"/>
            </a:endParaRPr>
          </a:p>
        </p:txBody>
      </p:sp>
      <p:sp>
        <p:nvSpPr>
          <p:cNvPr id="294923" name="Rectangle 11"/>
          <p:cNvSpPr>
            <a:spLocks noChangeArrowheads="1"/>
          </p:cNvSpPr>
          <p:nvPr/>
        </p:nvSpPr>
        <p:spPr bwMode="gray">
          <a:xfrm>
            <a:off x="107950" y="3500438"/>
            <a:ext cx="8642350" cy="74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endParaRPr lang="en-GB" b="1" dirty="0">
              <a:solidFill>
                <a:srgbClr val="5A007D"/>
              </a:solidFill>
              <a:latin typeface="Tahoma" charset="0"/>
            </a:endParaRPr>
          </a:p>
        </p:txBody>
      </p:sp>
    </p:spTree>
    <p:extLst>
      <p:ext uri="{BB962C8B-B14F-4D97-AF65-F5344CB8AC3E}">
        <p14:creationId xmlns:p14="http://schemas.microsoft.com/office/powerpoint/2010/main" val="10722055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94922"/>
                                        </p:tgtEl>
                                        <p:attrNameLst>
                                          <p:attrName>style.visibility</p:attrName>
                                        </p:attrNameLst>
                                      </p:cBhvr>
                                      <p:to>
                                        <p:strVal val="visible"/>
                                      </p:to>
                                    </p:set>
                                    <p:anim calcmode="lin" valueType="num">
                                      <p:cBhvr additive="base">
                                        <p:cTn id="7" dur="500" fill="hold"/>
                                        <p:tgtEl>
                                          <p:spTgt spid="294922"/>
                                        </p:tgtEl>
                                        <p:attrNameLst>
                                          <p:attrName>ppt_x</p:attrName>
                                        </p:attrNameLst>
                                      </p:cBhvr>
                                      <p:tavLst>
                                        <p:tav tm="0">
                                          <p:val>
                                            <p:strVal val="#ppt_x"/>
                                          </p:val>
                                        </p:tav>
                                        <p:tav tm="100000">
                                          <p:val>
                                            <p:strVal val="#ppt_x"/>
                                          </p:val>
                                        </p:tav>
                                      </p:tavLst>
                                    </p:anim>
                                    <p:anim calcmode="lin" valueType="num">
                                      <p:cBhvr additive="base">
                                        <p:cTn id="8" dur="500" fill="hold"/>
                                        <p:tgtEl>
                                          <p:spTgt spid="2949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294923"/>
                                        </p:tgtEl>
                                        <p:attrNameLst>
                                          <p:attrName>style.visibility</p:attrName>
                                        </p:attrNameLst>
                                      </p:cBhvr>
                                      <p:to>
                                        <p:strVal val="visible"/>
                                      </p:to>
                                    </p:set>
                                    <p:anim calcmode="lin" valueType="num">
                                      <p:cBhvr additive="base">
                                        <p:cTn id="13" dur="500" fill="hold"/>
                                        <p:tgtEl>
                                          <p:spTgt spid="294923"/>
                                        </p:tgtEl>
                                        <p:attrNameLst>
                                          <p:attrName>ppt_x</p:attrName>
                                        </p:attrNameLst>
                                      </p:cBhvr>
                                      <p:tavLst>
                                        <p:tav tm="0">
                                          <p:val>
                                            <p:strVal val="#ppt_x"/>
                                          </p:val>
                                        </p:tav>
                                        <p:tav tm="100000">
                                          <p:val>
                                            <p:strVal val="#ppt_x"/>
                                          </p:val>
                                        </p:tav>
                                      </p:tavLst>
                                    </p:anim>
                                    <p:anim calcmode="lin" valueType="num">
                                      <p:cBhvr additive="base">
                                        <p:cTn id="14" dur="500" fill="hold"/>
                                        <p:tgtEl>
                                          <p:spTgt spid="2949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22" grpId="0"/>
      <p:bldP spid="2949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Line 2"/>
          <p:cNvSpPr>
            <a:spLocks noChangeShapeType="1"/>
          </p:cNvSpPr>
          <p:nvPr/>
        </p:nvSpPr>
        <p:spPr bwMode="auto">
          <a:xfrm>
            <a:off x="539750" y="2779713"/>
            <a:ext cx="21605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5" name="Line 3"/>
          <p:cNvSpPr>
            <a:spLocks noChangeShapeType="1"/>
          </p:cNvSpPr>
          <p:nvPr/>
        </p:nvSpPr>
        <p:spPr bwMode="auto">
          <a:xfrm>
            <a:off x="539750" y="4148138"/>
            <a:ext cx="21605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6" name="Line 4"/>
          <p:cNvSpPr>
            <a:spLocks noChangeShapeType="1"/>
          </p:cNvSpPr>
          <p:nvPr/>
        </p:nvSpPr>
        <p:spPr bwMode="auto">
          <a:xfrm>
            <a:off x="2700338" y="2779713"/>
            <a:ext cx="0" cy="13700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7" name="Line 5"/>
          <p:cNvSpPr>
            <a:spLocks noChangeShapeType="1"/>
          </p:cNvSpPr>
          <p:nvPr/>
        </p:nvSpPr>
        <p:spPr bwMode="auto">
          <a:xfrm>
            <a:off x="539750" y="2779713"/>
            <a:ext cx="0" cy="136842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8" name="Line 6"/>
          <p:cNvSpPr>
            <a:spLocks noChangeShapeType="1"/>
          </p:cNvSpPr>
          <p:nvPr/>
        </p:nvSpPr>
        <p:spPr bwMode="auto">
          <a:xfrm flipH="1">
            <a:off x="2411413" y="2779713"/>
            <a:ext cx="288925"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39" name="Line 7"/>
          <p:cNvSpPr>
            <a:spLocks noChangeShapeType="1"/>
          </p:cNvSpPr>
          <p:nvPr/>
        </p:nvSpPr>
        <p:spPr bwMode="auto">
          <a:xfrm>
            <a:off x="250825" y="3932238"/>
            <a:ext cx="2159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0" name="Line 8"/>
          <p:cNvSpPr>
            <a:spLocks noChangeShapeType="1"/>
          </p:cNvSpPr>
          <p:nvPr/>
        </p:nvSpPr>
        <p:spPr bwMode="auto">
          <a:xfrm flipH="1">
            <a:off x="250825" y="2779713"/>
            <a:ext cx="288925"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1" name="Line 9"/>
          <p:cNvSpPr>
            <a:spLocks noChangeShapeType="1"/>
          </p:cNvSpPr>
          <p:nvPr/>
        </p:nvSpPr>
        <p:spPr bwMode="auto">
          <a:xfrm flipV="1">
            <a:off x="539750" y="3932238"/>
            <a:ext cx="0"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2" name="Line 10"/>
          <p:cNvSpPr>
            <a:spLocks noChangeShapeType="1"/>
          </p:cNvSpPr>
          <p:nvPr/>
        </p:nvSpPr>
        <p:spPr bwMode="auto">
          <a:xfrm>
            <a:off x="3563938" y="2779713"/>
            <a:ext cx="2160587"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3" name="Line 11"/>
          <p:cNvSpPr>
            <a:spLocks noChangeShapeType="1"/>
          </p:cNvSpPr>
          <p:nvPr/>
        </p:nvSpPr>
        <p:spPr bwMode="auto">
          <a:xfrm>
            <a:off x="3563938" y="4148138"/>
            <a:ext cx="21605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4" name="Line 12"/>
          <p:cNvSpPr>
            <a:spLocks noChangeShapeType="1"/>
          </p:cNvSpPr>
          <p:nvPr/>
        </p:nvSpPr>
        <p:spPr bwMode="auto">
          <a:xfrm>
            <a:off x="5724525" y="2779713"/>
            <a:ext cx="0" cy="137001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5" name="Line 13"/>
          <p:cNvSpPr>
            <a:spLocks noChangeShapeType="1"/>
          </p:cNvSpPr>
          <p:nvPr/>
        </p:nvSpPr>
        <p:spPr bwMode="auto">
          <a:xfrm>
            <a:off x="3563938" y="2779713"/>
            <a:ext cx="0" cy="136842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6" name="Line 14"/>
          <p:cNvSpPr>
            <a:spLocks noChangeShapeType="1"/>
          </p:cNvSpPr>
          <p:nvPr/>
        </p:nvSpPr>
        <p:spPr bwMode="auto">
          <a:xfrm>
            <a:off x="4643438" y="2779713"/>
            <a:ext cx="1081087" cy="10810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7" name="Line 15"/>
          <p:cNvSpPr>
            <a:spLocks noChangeShapeType="1"/>
          </p:cNvSpPr>
          <p:nvPr/>
        </p:nvSpPr>
        <p:spPr bwMode="auto">
          <a:xfrm flipH="1">
            <a:off x="3563938" y="2779713"/>
            <a:ext cx="1079500" cy="10810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8" name="Line 16"/>
          <p:cNvSpPr>
            <a:spLocks noChangeShapeType="1"/>
          </p:cNvSpPr>
          <p:nvPr/>
        </p:nvSpPr>
        <p:spPr bwMode="auto">
          <a:xfrm flipH="1">
            <a:off x="5003800" y="3860800"/>
            <a:ext cx="7207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49" name="Line 17"/>
          <p:cNvSpPr>
            <a:spLocks noChangeShapeType="1"/>
          </p:cNvSpPr>
          <p:nvPr/>
        </p:nvSpPr>
        <p:spPr bwMode="auto">
          <a:xfrm flipH="1">
            <a:off x="3563938" y="3860800"/>
            <a:ext cx="7207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50" name="Line 18"/>
          <p:cNvSpPr>
            <a:spLocks noChangeShapeType="1"/>
          </p:cNvSpPr>
          <p:nvPr/>
        </p:nvSpPr>
        <p:spPr bwMode="auto">
          <a:xfrm>
            <a:off x="4643438" y="2779713"/>
            <a:ext cx="360362" cy="10810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51" name="Line 19"/>
          <p:cNvSpPr>
            <a:spLocks noChangeShapeType="1"/>
          </p:cNvSpPr>
          <p:nvPr/>
        </p:nvSpPr>
        <p:spPr bwMode="auto">
          <a:xfrm flipH="1">
            <a:off x="4284663" y="2779713"/>
            <a:ext cx="358775" cy="10810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52" name="Line 20"/>
          <p:cNvSpPr>
            <a:spLocks noChangeShapeType="1"/>
          </p:cNvSpPr>
          <p:nvPr/>
        </p:nvSpPr>
        <p:spPr bwMode="auto">
          <a:xfrm flipV="1">
            <a:off x="3563938" y="3932238"/>
            <a:ext cx="0"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53" name="Line 21"/>
          <p:cNvSpPr>
            <a:spLocks noChangeShapeType="1"/>
          </p:cNvSpPr>
          <p:nvPr/>
        </p:nvSpPr>
        <p:spPr bwMode="auto">
          <a:xfrm flipV="1">
            <a:off x="5724525" y="3932238"/>
            <a:ext cx="0"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54" name="Line 22"/>
          <p:cNvSpPr>
            <a:spLocks noChangeShapeType="1"/>
          </p:cNvSpPr>
          <p:nvPr/>
        </p:nvSpPr>
        <p:spPr bwMode="auto">
          <a:xfrm>
            <a:off x="6515100" y="3789363"/>
            <a:ext cx="21605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55" name="Line 23"/>
          <p:cNvSpPr>
            <a:spLocks noChangeShapeType="1"/>
          </p:cNvSpPr>
          <p:nvPr/>
        </p:nvSpPr>
        <p:spPr bwMode="auto">
          <a:xfrm>
            <a:off x="7667625" y="2924175"/>
            <a:ext cx="1081088" cy="1081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56" name="Line 24"/>
          <p:cNvSpPr>
            <a:spLocks noChangeShapeType="1"/>
          </p:cNvSpPr>
          <p:nvPr/>
        </p:nvSpPr>
        <p:spPr bwMode="auto">
          <a:xfrm flipH="1">
            <a:off x="6588125" y="2924175"/>
            <a:ext cx="1079500" cy="1081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57" name="Line 25"/>
          <p:cNvSpPr>
            <a:spLocks noChangeShapeType="1"/>
          </p:cNvSpPr>
          <p:nvPr/>
        </p:nvSpPr>
        <p:spPr bwMode="auto">
          <a:xfrm flipH="1">
            <a:off x="6588125" y="4005263"/>
            <a:ext cx="21605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58" name="Line 26"/>
          <p:cNvSpPr>
            <a:spLocks noChangeShapeType="1"/>
          </p:cNvSpPr>
          <p:nvPr/>
        </p:nvSpPr>
        <p:spPr bwMode="auto">
          <a:xfrm>
            <a:off x="7667625" y="3067050"/>
            <a:ext cx="0" cy="108108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59" name="Line 27"/>
          <p:cNvSpPr>
            <a:spLocks noChangeShapeType="1"/>
          </p:cNvSpPr>
          <p:nvPr/>
        </p:nvSpPr>
        <p:spPr bwMode="auto">
          <a:xfrm flipH="1" flipV="1">
            <a:off x="6516688" y="3789363"/>
            <a:ext cx="71437"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60" name="Line 28"/>
          <p:cNvSpPr>
            <a:spLocks noChangeShapeType="1"/>
          </p:cNvSpPr>
          <p:nvPr/>
        </p:nvSpPr>
        <p:spPr bwMode="auto">
          <a:xfrm flipH="1" flipV="1">
            <a:off x="8675688" y="3789363"/>
            <a:ext cx="73025"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61" name="Line 29"/>
          <p:cNvSpPr>
            <a:spLocks noChangeShapeType="1"/>
          </p:cNvSpPr>
          <p:nvPr/>
        </p:nvSpPr>
        <p:spPr bwMode="auto">
          <a:xfrm>
            <a:off x="6659563" y="3716338"/>
            <a:ext cx="2160587"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62" name="Line 30"/>
          <p:cNvSpPr>
            <a:spLocks noChangeShapeType="1"/>
          </p:cNvSpPr>
          <p:nvPr/>
        </p:nvSpPr>
        <p:spPr bwMode="auto">
          <a:xfrm flipV="1">
            <a:off x="6588125" y="3716338"/>
            <a:ext cx="71438"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63" name="Line 31"/>
          <p:cNvSpPr>
            <a:spLocks noChangeShapeType="1"/>
          </p:cNvSpPr>
          <p:nvPr/>
        </p:nvSpPr>
        <p:spPr bwMode="auto">
          <a:xfrm flipV="1">
            <a:off x="8748713" y="3716338"/>
            <a:ext cx="71437"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64" name="Line 32"/>
          <p:cNvSpPr>
            <a:spLocks noChangeShapeType="1"/>
          </p:cNvSpPr>
          <p:nvPr/>
        </p:nvSpPr>
        <p:spPr bwMode="auto">
          <a:xfrm>
            <a:off x="6659563" y="3716338"/>
            <a:ext cx="2174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65" name="Line 33"/>
          <p:cNvSpPr>
            <a:spLocks noChangeShapeType="1"/>
          </p:cNvSpPr>
          <p:nvPr/>
        </p:nvSpPr>
        <p:spPr bwMode="auto">
          <a:xfrm>
            <a:off x="8459788" y="3716338"/>
            <a:ext cx="3603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66" name="Rectangle 34"/>
          <p:cNvSpPr>
            <a:spLocks noChangeArrowheads="1"/>
          </p:cNvSpPr>
          <p:nvPr/>
        </p:nvSpPr>
        <p:spPr bwMode="auto">
          <a:xfrm>
            <a:off x="7524750" y="4076700"/>
            <a:ext cx="287338" cy="144463"/>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67" name="Line 35"/>
          <p:cNvSpPr>
            <a:spLocks noChangeShapeType="1"/>
          </p:cNvSpPr>
          <p:nvPr/>
        </p:nvSpPr>
        <p:spPr bwMode="auto">
          <a:xfrm>
            <a:off x="7667625" y="2924175"/>
            <a:ext cx="0" cy="8651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1268" name="Text Box 36"/>
          <p:cNvSpPr txBox="1">
            <a:spLocks noChangeArrowheads="1"/>
          </p:cNvSpPr>
          <p:nvPr/>
        </p:nvSpPr>
        <p:spPr bwMode="auto">
          <a:xfrm>
            <a:off x="1116013" y="1773238"/>
            <a:ext cx="100806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zh-CN" sz="4800" b="1">
                <a:ea typeface="宋体" charset="0"/>
                <a:cs typeface="宋体" charset="0"/>
              </a:rPr>
              <a:t>1</a:t>
            </a:r>
            <a:endParaRPr lang="en-US" sz="4800" b="1"/>
          </a:p>
        </p:txBody>
      </p:sp>
      <p:sp>
        <p:nvSpPr>
          <p:cNvPr id="351269" name="Text Box 37"/>
          <p:cNvSpPr txBox="1">
            <a:spLocks noChangeArrowheads="1"/>
          </p:cNvSpPr>
          <p:nvPr/>
        </p:nvSpPr>
        <p:spPr bwMode="auto">
          <a:xfrm>
            <a:off x="4140200" y="1773238"/>
            <a:ext cx="100806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zh-CN" sz="4800" b="1">
                <a:ea typeface="宋体" charset="0"/>
                <a:cs typeface="宋体" charset="0"/>
              </a:rPr>
              <a:t>2</a:t>
            </a:r>
            <a:endParaRPr lang="en-US" sz="4800" b="1"/>
          </a:p>
        </p:txBody>
      </p:sp>
      <p:sp>
        <p:nvSpPr>
          <p:cNvPr id="351270" name="Text Box 38"/>
          <p:cNvSpPr txBox="1">
            <a:spLocks noChangeArrowheads="1"/>
          </p:cNvSpPr>
          <p:nvPr/>
        </p:nvSpPr>
        <p:spPr bwMode="auto">
          <a:xfrm>
            <a:off x="7164388" y="1773238"/>
            <a:ext cx="100806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zh-CN" sz="4800" b="1">
                <a:ea typeface="宋体" charset="0"/>
                <a:cs typeface="宋体" charset="0"/>
              </a:rPr>
              <a:t>3</a:t>
            </a:r>
            <a:endParaRPr lang="en-US" sz="4800" b="1"/>
          </a:p>
        </p:txBody>
      </p:sp>
      <p:sp>
        <p:nvSpPr>
          <p:cNvPr id="351271" name="AutoShape 39"/>
          <p:cNvSpPr>
            <a:spLocks noChangeArrowheads="1"/>
          </p:cNvSpPr>
          <p:nvPr/>
        </p:nvSpPr>
        <p:spPr bwMode="auto">
          <a:xfrm>
            <a:off x="2916238" y="3284538"/>
            <a:ext cx="433387" cy="431800"/>
          </a:xfrm>
          <a:prstGeom prst="rightArrow">
            <a:avLst>
              <a:gd name="adj1" fmla="val 50000"/>
              <a:gd name="adj2" fmla="val 25092"/>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72" name="AutoShape 40"/>
          <p:cNvSpPr>
            <a:spLocks noChangeArrowheads="1"/>
          </p:cNvSpPr>
          <p:nvPr/>
        </p:nvSpPr>
        <p:spPr bwMode="auto">
          <a:xfrm>
            <a:off x="5938838" y="3284538"/>
            <a:ext cx="433387" cy="431800"/>
          </a:xfrm>
          <a:prstGeom prst="rightArrow">
            <a:avLst>
              <a:gd name="adj1" fmla="val 50000"/>
              <a:gd name="adj2" fmla="val 25092"/>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1273" name="Text Box 41"/>
          <p:cNvSpPr txBox="1">
            <a:spLocks noChangeArrowheads="1"/>
          </p:cNvSpPr>
          <p:nvPr/>
        </p:nvSpPr>
        <p:spPr bwMode="auto">
          <a:xfrm>
            <a:off x="755650" y="836613"/>
            <a:ext cx="7561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b="1">
                <a:solidFill>
                  <a:srgbClr val="5A007D"/>
                </a:solidFill>
                <a:latin typeface="Tahoma" charset="0"/>
              </a:rPr>
              <a:t>Deadline Exercise: 50 paper hats in 60 seconds</a:t>
            </a:r>
          </a:p>
        </p:txBody>
      </p:sp>
    </p:spTree>
    <p:extLst>
      <p:ext uri="{BB962C8B-B14F-4D97-AF65-F5344CB8AC3E}">
        <p14:creationId xmlns:p14="http://schemas.microsoft.com/office/powerpoint/2010/main" val="25892537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a:spLocks noGrp="1"/>
          </p:cNvSpPr>
          <p:nvPr>
            <p:ph type="ftr" sz="quarter" idx="4294967295"/>
          </p:nvPr>
        </p:nvSpPr>
        <p:spPr bwMode="auto">
          <a:xfrm>
            <a:off x="312420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
        <p:nvSpPr>
          <p:cNvPr id="56323" name="Rectangle 2"/>
          <p:cNvSpPr>
            <a:spLocks noGrp="1"/>
          </p:cNvSpPr>
          <p:nvPr>
            <p:ph type="title"/>
          </p:nvPr>
        </p:nvSpPr>
        <p:spPr>
          <a:xfrm>
            <a:off x="457200" y="720725"/>
            <a:ext cx="8229600" cy="655638"/>
          </a:xfrm>
        </p:spPr>
        <p:txBody>
          <a:bodyPr>
            <a:normAutofit fontScale="90000"/>
          </a:bodyPr>
          <a:lstStyle/>
          <a:p>
            <a:pPr algn="l"/>
            <a:r>
              <a:rPr lang="en-AU">
                <a:latin typeface="Calibri" charset="0"/>
                <a:ea typeface="ＭＳ Ｐゴシック" charset="0"/>
              </a:rPr>
              <a:t>Agile practices – Distributed Teams</a:t>
            </a:r>
          </a:p>
        </p:txBody>
      </p:sp>
      <p:sp>
        <p:nvSpPr>
          <p:cNvPr id="56324" name="Rectangle 3"/>
          <p:cNvSpPr>
            <a:spLocks noGrp="1"/>
          </p:cNvSpPr>
          <p:nvPr>
            <p:ph type="body" idx="1"/>
          </p:nvPr>
        </p:nvSpPr>
        <p:spPr/>
        <p:txBody>
          <a:bodyPr/>
          <a:lstStyle/>
          <a:p>
            <a:r>
              <a:rPr lang="en-AU">
                <a:latin typeface="Calibri" charset="0"/>
                <a:ea typeface="ＭＳ Ｐゴシック" charset="0"/>
              </a:rPr>
              <a:t>Teams in multiple locations</a:t>
            </a:r>
          </a:p>
          <a:p>
            <a:r>
              <a:rPr lang="en-AU">
                <a:latin typeface="Calibri" charset="0"/>
                <a:ea typeface="ＭＳ Ｐゴシック" charset="0"/>
              </a:rPr>
              <a:t>Testing functionality built across locations</a:t>
            </a:r>
          </a:p>
          <a:p>
            <a:r>
              <a:rPr lang="en-AU">
                <a:latin typeface="Calibri" charset="0"/>
                <a:ea typeface="ＭＳ Ｐゴシック" charset="0"/>
              </a:rPr>
              <a:t>Collaboration challenges</a:t>
            </a:r>
          </a:p>
          <a:p>
            <a:r>
              <a:rPr lang="en-AU">
                <a:latin typeface="Calibri" charset="0"/>
                <a:ea typeface="ＭＳ Ｐゴシック" charset="0"/>
              </a:rPr>
              <a:t>Sign-offs</a:t>
            </a:r>
          </a:p>
        </p:txBody>
      </p:sp>
    </p:spTree>
    <p:extLst>
      <p:ext uri="{BB962C8B-B14F-4D97-AF65-F5344CB8AC3E}">
        <p14:creationId xmlns:p14="http://schemas.microsoft.com/office/powerpoint/2010/main" val="382267970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en-GB"/>
              <a:t>Experience?</a:t>
            </a:r>
          </a:p>
        </p:txBody>
      </p:sp>
      <p:sp>
        <p:nvSpPr>
          <p:cNvPr id="364547" name="Rectangle 3"/>
          <p:cNvSpPr>
            <a:spLocks noGrp="1" noChangeArrowheads="1"/>
          </p:cNvSpPr>
          <p:nvPr>
            <p:ph type="body" idx="1"/>
          </p:nvPr>
        </p:nvSpPr>
        <p:spPr/>
        <p:txBody>
          <a:bodyPr/>
          <a:lstStyle/>
          <a:p>
            <a:pPr marL="457200" indent="-457200">
              <a:buFontTx/>
              <a:buNone/>
            </a:pPr>
            <a:endParaRPr lang="en-GB"/>
          </a:p>
          <a:p>
            <a:pPr marL="457200" indent="-457200"/>
            <a:endParaRPr lang="en-GB"/>
          </a:p>
          <a:p>
            <a:pPr marL="457200" indent="-457200"/>
            <a:endParaRPr lang="en-GB"/>
          </a:p>
        </p:txBody>
      </p:sp>
      <p:sp>
        <p:nvSpPr>
          <p:cNvPr id="364548" name="Rectangle 4"/>
          <p:cNvSpPr>
            <a:spLocks noChangeArrowheads="1"/>
          </p:cNvSpPr>
          <p:nvPr/>
        </p:nvSpPr>
        <p:spPr bwMode="gray">
          <a:xfrm>
            <a:off x="250825" y="1557338"/>
            <a:ext cx="856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What did you understand the expectations of the customer to be?</a:t>
            </a:r>
            <a:endParaRPr lang="en-GB">
              <a:solidFill>
                <a:srgbClr val="5A007D"/>
              </a:solidFill>
              <a:latin typeface="Tahoma" charset="0"/>
            </a:endParaRPr>
          </a:p>
        </p:txBody>
      </p:sp>
      <p:sp>
        <p:nvSpPr>
          <p:cNvPr id="364550" name="Rectangle 6"/>
          <p:cNvSpPr>
            <a:spLocks noChangeArrowheads="1"/>
          </p:cNvSpPr>
          <p:nvPr/>
        </p:nvSpPr>
        <p:spPr bwMode="gray">
          <a:xfrm>
            <a:off x="250825" y="2205038"/>
            <a:ext cx="856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What were the real expectations of the customer?</a:t>
            </a: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
        <p:nvSpPr>
          <p:cNvPr id="364551" name="Rectangle 7"/>
          <p:cNvSpPr>
            <a:spLocks noChangeArrowheads="1"/>
          </p:cNvSpPr>
          <p:nvPr/>
        </p:nvSpPr>
        <p:spPr bwMode="gray">
          <a:xfrm>
            <a:off x="250825" y="2924175"/>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US" b="1">
                <a:solidFill>
                  <a:srgbClr val="5A007D"/>
                </a:solidFill>
                <a:latin typeface="Tahoma" charset="0"/>
              </a:rPr>
              <a:t>When you were initially given the task, how did you feel about it?</a:t>
            </a:r>
          </a:p>
          <a:p>
            <a:pPr marL="457200" indent="-457200">
              <a:spcBef>
                <a:spcPct val="25000"/>
              </a:spcBef>
              <a:spcAft>
                <a:spcPct val="25000"/>
              </a:spcAft>
              <a:buClr>
                <a:srgbClr val="9900CC"/>
              </a:buClr>
            </a:pPr>
            <a:r>
              <a:rPr lang="en-US" b="1">
                <a:solidFill>
                  <a:srgbClr val="5A007D"/>
                </a:solidFill>
                <a:latin typeface="Tahoma" charset="0"/>
              </a:rPr>
              <a:t> Did you feel it was achievable? What were your concerns? </a:t>
            </a:r>
            <a:endParaRPr lang="en-GB" b="1">
              <a:solidFill>
                <a:srgbClr val="5A007D"/>
              </a:solidFill>
              <a:latin typeface="Tahoma" charset="0"/>
            </a:endParaRPr>
          </a:p>
          <a:p>
            <a:pPr marL="457200" indent="-457200">
              <a:spcBef>
                <a:spcPct val="25000"/>
              </a:spcBef>
              <a:spcAft>
                <a:spcPct val="25000"/>
              </a:spcAft>
              <a:buClr>
                <a:srgbClr val="9900CC"/>
              </a:buClr>
            </a:pPr>
            <a:endParaRPr lang="en-GB">
              <a:solidFill>
                <a:srgbClr val="5A007D"/>
              </a:solidFill>
              <a:latin typeface="Tahoma" charset="0"/>
            </a:endParaRPr>
          </a:p>
        </p:txBody>
      </p:sp>
      <p:sp>
        <p:nvSpPr>
          <p:cNvPr id="364552" name="Rectangle 8"/>
          <p:cNvSpPr>
            <a:spLocks noChangeArrowheads="1"/>
          </p:cNvSpPr>
          <p:nvPr/>
        </p:nvSpPr>
        <p:spPr bwMode="gray">
          <a:xfrm>
            <a:off x="250825" y="4005263"/>
            <a:ext cx="856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When did you find out the customer didn</a:t>
            </a:r>
            <a:r>
              <a:rPr lang="ja-JP" altLang="en-GB" b="1">
                <a:solidFill>
                  <a:srgbClr val="5A007D"/>
                </a:solidFill>
                <a:latin typeface="Arial"/>
              </a:rPr>
              <a:t>’</a:t>
            </a:r>
            <a:r>
              <a:rPr lang="en-GB" b="1">
                <a:solidFill>
                  <a:srgbClr val="5A007D"/>
                </a:solidFill>
                <a:latin typeface="Tahoma" charset="0"/>
              </a:rPr>
              <a:t>t approve of your work?</a:t>
            </a:r>
            <a:endParaRPr lang="en-GB">
              <a:solidFill>
                <a:srgbClr val="5A007D"/>
              </a:solidFill>
              <a:latin typeface="Tahoma" charset="0"/>
            </a:endParaRPr>
          </a:p>
        </p:txBody>
      </p:sp>
      <p:sp>
        <p:nvSpPr>
          <p:cNvPr id="364553" name="Rectangle 9"/>
          <p:cNvSpPr>
            <a:spLocks noChangeArrowheads="1"/>
          </p:cNvSpPr>
          <p:nvPr/>
        </p:nvSpPr>
        <p:spPr bwMode="gray">
          <a:xfrm>
            <a:off x="250825" y="4797425"/>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How did you choose to make lower quality hats?</a:t>
            </a:r>
            <a:endParaRPr lang="en-GB">
              <a:solidFill>
                <a:srgbClr val="5A007D"/>
              </a:solidFill>
              <a:latin typeface="Tahoma" charset="0"/>
            </a:endParaRPr>
          </a:p>
        </p:txBody>
      </p:sp>
    </p:spTree>
    <p:extLst>
      <p:ext uri="{BB962C8B-B14F-4D97-AF65-F5344CB8AC3E}">
        <p14:creationId xmlns:p14="http://schemas.microsoft.com/office/powerpoint/2010/main" val="27233825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4548"/>
                                        </p:tgtEl>
                                        <p:attrNameLst>
                                          <p:attrName>style.visibility</p:attrName>
                                        </p:attrNameLst>
                                      </p:cBhvr>
                                      <p:to>
                                        <p:strVal val="visible"/>
                                      </p:to>
                                    </p:set>
                                    <p:anim calcmode="lin" valueType="num">
                                      <p:cBhvr additive="base">
                                        <p:cTn id="7" dur="500" fill="hold"/>
                                        <p:tgtEl>
                                          <p:spTgt spid="364548"/>
                                        </p:tgtEl>
                                        <p:attrNameLst>
                                          <p:attrName>ppt_x</p:attrName>
                                        </p:attrNameLst>
                                      </p:cBhvr>
                                      <p:tavLst>
                                        <p:tav tm="0">
                                          <p:val>
                                            <p:strVal val="#ppt_x"/>
                                          </p:val>
                                        </p:tav>
                                        <p:tav tm="100000">
                                          <p:val>
                                            <p:strVal val="#ppt_x"/>
                                          </p:val>
                                        </p:tav>
                                      </p:tavLst>
                                    </p:anim>
                                    <p:anim calcmode="lin" valueType="num">
                                      <p:cBhvr additive="base">
                                        <p:cTn id="8" dur="500" fill="hold"/>
                                        <p:tgtEl>
                                          <p:spTgt spid="3645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4550"/>
                                        </p:tgtEl>
                                        <p:attrNameLst>
                                          <p:attrName>style.visibility</p:attrName>
                                        </p:attrNameLst>
                                      </p:cBhvr>
                                      <p:to>
                                        <p:strVal val="visible"/>
                                      </p:to>
                                    </p:set>
                                    <p:anim calcmode="lin" valueType="num">
                                      <p:cBhvr additive="base">
                                        <p:cTn id="13" dur="500" fill="hold"/>
                                        <p:tgtEl>
                                          <p:spTgt spid="364550"/>
                                        </p:tgtEl>
                                        <p:attrNameLst>
                                          <p:attrName>ppt_x</p:attrName>
                                        </p:attrNameLst>
                                      </p:cBhvr>
                                      <p:tavLst>
                                        <p:tav tm="0">
                                          <p:val>
                                            <p:strVal val="#ppt_x"/>
                                          </p:val>
                                        </p:tav>
                                        <p:tav tm="100000">
                                          <p:val>
                                            <p:strVal val="#ppt_x"/>
                                          </p:val>
                                        </p:tav>
                                      </p:tavLst>
                                    </p:anim>
                                    <p:anim calcmode="lin" valueType="num">
                                      <p:cBhvr additive="base">
                                        <p:cTn id="14" dur="500" fill="hold"/>
                                        <p:tgtEl>
                                          <p:spTgt spid="36455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4551"/>
                                        </p:tgtEl>
                                        <p:attrNameLst>
                                          <p:attrName>style.visibility</p:attrName>
                                        </p:attrNameLst>
                                      </p:cBhvr>
                                      <p:to>
                                        <p:strVal val="visible"/>
                                      </p:to>
                                    </p:set>
                                    <p:anim calcmode="lin" valueType="num">
                                      <p:cBhvr additive="base">
                                        <p:cTn id="19" dur="500" fill="hold"/>
                                        <p:tgtEl>
                                          <p:spTgt spid="364551"/>
                                        </p:tgtEl>
                                        <p:attrNameLst>
                                          <p:attrName>ppt_x</p:attrName>
                                        </p:attrNameLst>
                                      </p:cBhvr>
                                      <p:tavLst>
                                        <p:tav tm="0">
                                          <p:val>
                                            <p:strVal val="#ppt_x"/>
                                          </p:val>
                                        </p:tav>
                                        <p:tav tm="100000">
                                          <p:val>
                                            <p:strVal val="#ppt_x"/>
                                          </p:val>
                                        </p:tav>
                                      </p:tavLst>
                                    </p:anim>
                                    <p:anim calcmode="lin" valueType="num">
                                      <p:cBhvr additive="base">
                                        <p:cTn id="20" dur="500" fill="hold"/>
                                        <p:tgtEl>
                                          <p:spTgt spid="36455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4552"/>
                                        </p:tgtEl>
                                        <p:attrNameLst>
                                          <p:attrName>style.visibility</p:attrName>
                                        </p:attrNameLst>
                                      </p:cBhvr>
                                      <p:to>
                                        <p:strVal val="visible"/>
                                      </p:to>
                                    </p:set>
                                    <p:anim calcmode="lin" valueType="num">
                                      <p:cBhvr additive="base">
                                        <p:cTn id="25" dur="500" fill="hold"/>
                                        <p:tgtEl>
                                          <p:spTgt spid="364552"/>
                                        </p:tgtEl>
                                        <p:attrNameLst>
                                          <p:attrName>ppt_x</p:attrName>
                                        </p:attrNameLst>
                                      </p:cBhvr>
                                      <p:tavLst>
                                        <p:tav tm="0">
                                          <p:val>
                                            <p:strVal val="#ppt_x"/>
                                          </p:val>
                                        </p:tav>
                                        <p:tav tm="100000">
                                          <p:val>
                                            <p:strVal val="#ppt_x"/>
                                          </p:val>
                                        </p:tav>
                                      </p:tavLst>
                                    </p:anim>
                                    <p:anim calcmode="lin" valueType="num">
                                      <p:cBhvr additive="base">
                                        <p:cTn id="26" dur="500" fill="hold"/>
                                        <p:tgtEl>
                                          <p:spTgt spid="36455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4553"/>
                                        </p:tgtEl>
                                        <p:attrNameLst>
                                          <p:attrName>style.visibility</p:attrName>
                                        </p:attrNameLst>
                                      </p:cBhvr>
                                      <p:to>
                                        <p:strVal val="visible"/>
                                      </p:to>
                                    </p:set>
                                    <p:anim calcmode="lin" valueType="num">
                                      <p:cBhvr additive="base">
                                        <p:cTn id="31" dur="500" fill="hold"/>
                                        <p:tgtEl>
                                          <p:spTgt spid="364553"/>
                                        </p:tgtEl>
                                        <p:attrNameLst>
                                          <p:attrName>ppt_x</p:attrName>
                                        </p:attrNameLst>
                                      </p:cBhvr>
                                      <p:tavLst>
                                        <p:tav tm="0">
                                          <p:val>
                                            <p:strVal val="#ppt_x"/>
                                          </p:val>
                                        </p:tav>
                                        <p:tav tm="100000">
                                          <p:val>
                                            <p:strVal val="#ppt_x"/>
                                          </p:val>
                                        </p:tav>
                                      </p:tavLst>
                                    </p:anim>
                                    <p:anim calcmode="lin" valueType="num">
                                      <p:cBhvr additive="base">
                                        <p:cTn id="32" dur="500" fill="hold"/>
                                        <p:tgtEl>
                                          <p:spTgt spid="3645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8" grpId="0"/>
      <p:bldP spid="364550" grpId="0"/>
      <p:bldP spid="364551" grpId="0"/>
      <p:bldP spid="364552" grpId="0"/>
      <p:bldP spid="36455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normAutofit fontScale="90000"/>
          </a:bodyPr>
          <a:lstStyle/>
          <a:p>
            <a:r>
              <a:rPr lang="en-GB"/>
              <a:t>What would you do to improve the situation?</a:t>
            </a:r>
          </a:p>
        </p:txBody>
      </p:sp>
      <p:sp>
        <p:nvSpPr>
          <p:cNvPr id="366595" name="Rectangle 3"/>
          <p:cNvSpPr>
            <a:spLocks noGrp="1" noChangeArrowheads="1"/>
          </p:cNvSpPr>
          <p:nvPr>
            <p:ph type="body" idx="1"/>
          </p:nvPr>
        </p:nvSpPr>
        <p:spPr/>
        <p:txBody>
          <a:bodyPr/>
          <a:lstStyle/>
          <a:p>
            <a:pPr marL="457200" indent="-457200">
              <a:buFontTx/>
              <a:buNone/>
            </a:pPr>
            <a:endParaRPr lang="en-GB"/>
          </a:p>
          <a:p>
            <a:pPr marL="457200" indent="-457200"/>
            <a:endParaRPr lang="en-GB"/>
          </a:p>
          <a:p>
            <a:pPr marL="457200" indent="-457200"/>
            <a:endParaRPr lang="en-GB"/>
          </a:p>
        </p:txBody>
      </p:sp>
      <p:sp>
        <p:nvSpPr>
          <p:cNvPr id="366596" name="Rectangle 4"/>
          <p:cNvSpPr>
            <a:spLocks noChangeArrowheads="1"/>
          </p:cNvSpPr>
          <p:nvPr/>
        </p:nvSpPr>
        <p:spPr bwMode="gray">
          <a:xfrm>
            <a:off x="250825" y="1484313"/>
            <a:ext cx="856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What information would you share with the customer?</a:t>
            </a: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
        <p:nvSpPr>
          <p:cNvPr id="366597" name="Rectangle 5"/>
          <p:cNvSpPr>
            <a:spLocks noChangeArrowheads="1"/>
          </p:cNvSpPr>
          <p:nvPr/>
        </p:nvSpPr>
        <p:spPr bwMode="gray">
          <a:xfrm>
            <a:off x="250825" y="1989138"/>
            <a:ext cx="856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What new questions would you ask the customer if you were to do it again? </a:t>
            </a: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
        <p:nvSpPr>
          <p:cNvPr id="366598" name="Rectangle 6"/>
          <p:cNvSpPr>
            <a:spLocks noChangeArrowheads="1"/>
          </p:cNvSpPr>
          <p:nvPr/>
        </p:nvSpPr>
        <p:spPr bwMode="gray">
          <a:xfrm>
            <a:off x="250825" y="2636838"/>
            <a:ext cx="856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US" b="1">
                <a:solidFill>
                  <a:srgbClr val="5A007D"/>
                </a:solidFill>
                <a:latin typeface="Tahoma" charset="0"/>
              </a:rPr>
              <a:t>Given that the customer said he wants 50 hats and they’re of a given quality, how do you feel about the amount of work in front of you?</a:t>
            </a:r>
            <a:endParaRPr lang="en-GB" b="1">
              <a:solidFill>
                <a:srgbClr val="5A007D"/>
              </a:solidFill>
              <a:latin typeface="Tahoma" charset="0"/>
            </a:endParaRPr>
          </a:p>
          <a:p>
            <a:pPr marL="457200" indent="-457200">
              <a:spcBef>
                <a:spcPct val="25000"/>
              </a:spcBef>
              <a:spcAft>
                <a:spcPct val="25000"/>
              </a:spcAft>
              <a:buClr>
                <a:srgbClr val="9900CC"/>
              </a:buClr>
            </a:pPr>
            <a:endParaRPr lang="en-GB">
              <a:solidFill>
                <a:srgbClr val="5A007D"/>
              </a:solidFill>
              <a:latin typeface="Tahoma" charset="0"/>
            </a:endParaRPr>
          </a:p>
        </p:txBody>
      </p:sp>
      <p:sp>
        <p:nvSpPr>
          <p:cNvPr id="366601" name="Rectangle 9"/>
          <p:cNvSpPr>
            <a:spLocks noChangeArrowheads="1"/>
          </p:cNvSpPr>
          <p:nvPr/>
        </p:nvSpPr>
        <p:spPr bwMode="gray">
          <a:xfrm>
            <a:off x="250825" y="3429000"/>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Working with the team you have, what could you do to improve your chance of success/make sure the customer is satisfied?</a:t>
            </a: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pPr>
            <a:endParaRPr lang="en-GB">
              <a:solidFill>
                <a:srgbClr val="5A007D"/>
              </a:solidFill>
              <a:latin typeface="Tahoma" charset="0"/>
            </a:endParaRPr>
          </a:p>
        </p:txBody>
      </p:sp>
      <p:sp>
        <p:nvSpPr>
          <p:cNvPr id="366602" name="Rectangle 10"/>
          <p:cNvSpPr>
            <a:spLocks noChangeArrowheads="1"/>
          </p:cNvSpPr>
          <p:nvPr/>
        </p:nvSpPr>
        <p:spPr bwMode="gray">
          <a:xfrm>
            <a:off x="250825" y="4149725"/>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How much sooner would you engage the customer to resolve the quality of the product?</a:t>
            </a: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pPr>
            <a:endParaRPr lang="en-GB">
              <a:solidFill>
                <a:srgbClr val="5A007D"/>
              </a:solidFill>
              <a:latin typeface="Tahoma" charset="0"/>
            </a:endParaRPr>
          </a:p>
        </p:txBody>
      </p:sp>
      <p:sp>
        <p:nvSpPr>
          <p:cNvPr id="366603" name="Rectangle 11"/>
          <p:cNvSpPr>
            <a:spLocks noChangeArrowheads="1"/>
          </p:cNvSpPr>
          <p:nvPr/>
        </p:nvSpPr>
        <p:spPr bwMode="gray">
          <a:xfrm>
            <a:off x="179388" y="4868863"/>
            <a:ext cx="856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At what other points would you engage them to evaluate the quality of the hats?</a:t>
            </a: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pPr>
            <a:endParaRPr lang="en-GB">
              <a:solidFill>
                <a:srgbClr val="5A007D"/>
              </a:solidFill>
              <a:latin typeface="Tahoma" charset="0"/>
            </a:endParaRPr>
          </a:p>
        </p:txBody>
      </p:sp>
    </p:spTree>
    <p:extLst>
      <p:ext uri="{BB962C8B-B14F-4D97-AF65-F5344CB8AC3E}">
        <p14:creationId xmlns:p14="http://schemas.microsoft.com/office/powerpoint/2010/main" val="34700556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6596"/>
                                        </p:tgtEl>
                                        <p:attrNameLst>
                                          <p:attrName>style.visibility</p:attrName>
                                        </p:attrNameLst>
                                      </p:cBhvr>
                                      <p:to>
                                        <p:strVal val="visible"/>
                                      </p:to>
                                    </p:set>
                                    <p:anim calcmode="lin" valueType="num">
                                      <p:cBhvr additive="base">
                                        <p:cTn id="7" dur="500" fill="hold"/>
                                        <p:tgtEl>
                                          <p:spTgt spid="366596"/>
                                        </p:tgtEl>
                                        <p:attrNameLst>
                                          <p:attrName>ppt_x</p:attrName>
                                        </p:attrNameLst>
                                      </p:cBhvr>
                                      <p:tavLst>
                                        <p:tav tm="0">
                                          <p:val>
                                            <p:strVal val="#ppt_x"/>
                                          </p:val>
                                        </p:tav>
                                        <p:tav tm="100000">
                                          <p:val>
                                            <p:strVal val="#ppt_x"/>
                                          </p:val>
                                        </p:tav>
                                      </p:tavLst>
                                    </p:anim>
                                    <p:anim calcmode="lin" valueType="num">
                                      <p:cBhvr additive="base">
                                        <p:cTn id="8" dur="500" fill="hold"/>
                                        <p:tgtEl>
                                          <p:spTgt spid="36659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6597"/>
                                        </p:tgtEl>
                                        <p:attrNameLst>
                                          <p:attrName>style.visibility</p:attrName>
                                        </p:attrNameLst>
                                      </p:cBhvr>
                                      <p:to>
                                        <p:strVal val="visible"/>
                                      </p:to>
                                    </p:set>
                                    <p:anim calcmode="lin" valueType="num">
                                      <p:cBhvr additive="base">
                                        <p:cTn id="13" dur="500" fill="hold"/>
                                        <p:tgtEl>
                                          <p:spTgt spid="366597"/>
                                        </p:tgtEl>
                                        <p:attrNameLst>
                                          <p:attrName>ppt_x</p:attrName>
                                        </p:attrNameLst>
                                      </p:cBhvr>
                                      <p:tavLst>
                                        <p:tav tm="0">
                                          <p:val>
                                            <p:strVal val="#ppt_x"/>
                                          </p:val>
                                        </p:tav>
                                        <p:tav tm="100000">
                                          <p:val>
                                            <p:strVal val="#ppt_x"/>
                                          </p:val>
                                        </p:tav>
                                      </p:tavLst>
                                    </p:anim>
                                    <p:anim calcmode="lin" valueType="num">
                                      <p:cBhvr additive="base">
                                        <p:cTn id="14" dur="500" fill="hold"/>
                                        <p:tgtEl>
                                          <p:spTgt spid="36659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6598"/>
                                        </p:tgtEl>
                                        <p:attrNameLst>
                                          <p:attrName>style.visibility</p:attrName>
                                        </p:attrNameLst>
                                      </p:cBhvr>
                                      <p:to>
                                        <p:strVal val="visible"/>
                                      </p:to>
                                    </p:set>
                                    <p:anim calcmode="lin" valueType="num">
                                      <p:cBhvr additive="base">
                                        <p:cTn id="19" dur="500" fill="hold"/>
                                        <p:tgtEl>
                                          <p:spTgt spid="366598"/>
                                        </p:tgtEl>
                                        <p:attrNameLst>
                                          <p:attrName>ppt_x</p:attrName>
                                        </p:attrNameLst>
                                      </p:cBhvr>
                                      <p:tavLst>
                                        <p:tav tm="0">
                                          <p:val>
                                            <p:strVal val="#ppt_x"/>
                                          </p:val>
                                        </p:tav>
                                        <p:tav tm="100000">
                                          <p:val>
                                            <p:strVal val="#ppt_x"/>
                                          </p:val>
                                        </p:tav>
                                      </p:tavLst>
                                    </p:anim>
                                    <p:anim calcmode="lin" valueType="num">
                                      <p:cBhvr additive="base">
                                        <p:cTn id="20" dur="500" fill="hold"/>
                                        <p:tgtEl>
                                          <p:spTgt spid="36659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6601"/>
                                        </p:tgtEl>
                                        <p:attrNameLst>
                                          <p:attrName>style.visibility</p:attrName>
                                        </p:attrNameLst>
                                      </p:cBhvr>
                                      <p:to>
                                        <p:strVal val="visible"/>
                                      </p:to>
                                    </p:set>
                                    <p:anim calcmode="lin" valueType="num">
                                      <p:cBhvr additive="base">
                                        <p:cTn id="25" dur="500" fill="hold"/>
                                        <p:tgtEl>
                                          <p:spTgt spid="366601"/>
                                        </p:tgtEl>
                                        <p:attrNameLst>
                                          <p:attrName>ppt_x</p:attrName>
                                        </p:attrNameLst>
                                      </p:cBhvr>
                                      <p:tavLst>
                                        <p:tav tm="0">
                                          <p:val>
                                            <p:strVal val="#ppt_x"/>
                                          </p:val>
                                        </p:tav>
                                        <p:tav tm="100000">
                                          <p:val>
                                            <p:strVal val="#ppt_x"/>
                                          </p:val>
                                        </p:tav>
                                      </p:tavLst>
                                    </p:anim>
                                    <p:anim calcmode="lin" valueType="num">
                                      <p:cBhvr additive="base">
                                        <p:cTn id="26" dur="500" fill="hold"/>
                                        <p:tgtEl>
                                          <p:spTgt spid="36660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6602"/>
                                        </p:tgtEl>
                                        <p:attrNameLst>
                                          <p:attrName>style.visibility</p:attrName>
                                        </p:attrNameLst>
                                      </p:cBhvr>
                                      <p:to>
                                        <p:strVal val="visible"/>
                                      </p:to>
                                    </p:set>
                                    <p:anim calcmode="lin" valueType="num">
                                      <p:cBhvr additive="base">
                                        <p:cTn id="31" dur="500" fill="hold"/>
                                        <p:tgtEl>
                                          <p:spTgt spid="366602"/>
                                        </p:tgtEl>
                                        <p:attrNameLst>
                                          <p:attrName>ppt_x</p:attrName>
                                        </p:attrNameLst>
                                      </p:cBhvr>
                                      <p:tavLst>
                                        <p:tav tm="0">
                                          <p:val>
                                            <p:strVal val="#ppt_x"/>
                                          </p:val>
                                        </p:tav>
                                        <p:tav tm="100000">
                                          <p:val>
                                            <p:strVal val="#ppt_x"/>
                                          </p:val>
                                        </p:tav>
                                      </p:tavLst>
                                    </p:anim>
                                    <p:anim calcmode="lin" valueType="num">
                                      <p:cBhvr additive="base">
                                        <p:cTn id="32" dur="500" fill="hold"/>
                                        <p:tgtEl>
                                          <p:spTgt spid="36660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6603"/>
                                        </p:tgtEl>
                                        <p:attrNameLst>
                                          <p:attrName>style.visibility</p:attrName>
                                        </p:attrNameLst>
                                      </p:cBhvr>
                                      <p:to>
                                        <p:strVal val="visible"/>
                                      </p:to>
                                    </p:set>
                                    <p:anim calcmode="lin" valueType="num">
                                      <p:cBhvr additive="base">
                                        <p:cTn id="37" dur="500" fill="hold"/>
                                        <p:tgtEl>
                                          <p:spTgt spid="366603"/>
                                        </p:tgtEl>
                                        <p:attrNameLst>
                                          <p:attrName>ppt_x</p:attrName>
                                        </p:attrNameLst>
                                      </p:cBhvr>
                                      <p:tavLst>
                                        <p:tav tm="0">
                                          <p:val>
                                            <p:strVal val="#ppt_x"/>
                                          </p:val>
                                        </p:tav>
                                        <p:tav tm="100000">
                                          <p:val>
                                            <p:strVal val="#ppt_x"/>
                                          </p:val>
                                        </p:tav>
                                      </p:tavLst>
                                    </p:anim>
                                    <p:anim calcmode="lin" valueType="num">
                                      <p:cBhvr additive="base">
                                        <p:cTn id="38" dur="500" fill="hold"/>
                                        <p:tgtEl>
                                          <p:spTgt spid="3666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6" grpId="0"/>
      <p:bldP spid="366597" grpId="0"/>
      <p:bldP spid="366598" grpId="0"/>
      <p:bldP spid="366601" grpId="0"/>
      <p:bldP spid="366602" grpId="0"/>
      <p:bldP spid="36660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Line 2"/>
          <p:cNvSpPr>
            <a:spLocks noChangeShapeType="1"/>
          </p:cNvSpPr>
          <p:nvPr/>
        </p:nvSpPr>
        <p:spPr bwMode="auto">
          <a:xfrm>
            <a:off x="539750" y="2779713"/>
            <a:ext cx="21605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43" name="Line 3"/>
          <p:cNvSpPr>
            <a:spLocks noChangeShapeType="1"/>
          </p:cNvSpPr>
          <p:nvPr/>
        </p:nvSpPr>
        <p:spPr bwMode="auto">
          <a:xfrm>
            <a:off x="539750" y="4148138"/>
            <a:ext cx="21605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44" name="Line 4"/>
          <p:cNvSpPr>
            <a:spLocks noChangeShapeType="1"/>
          </p:cNvSpPr>
          <p:nvPr/>
        </p:nvSpPr>
        <p:spPr bwMode="auto">
          <a:xfrm>
            <a:off x="2700338" y="2779713"/>
            <a:ext cx="0" cy="13700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45" name="Line 5"/>
          <p:cNvSpPr>
            <a:spLocks noChangeShapeType="1"/>
          </p:cNvSpPr>
          <p:nvPr/>
        </p:nvSpPr>
        <p:spPr bwMode="auto">
          <a:xfrm>
            <a:off x="539750" y="2779713"/>
            <a:ext cx="0" cy="136842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46" name="Line 6"/>
          <p:cNvSpPr>
            <a:spLocks noChangeShapeType="1"/>
          </p:cNvSpPr>
          <p:nvPr/>
        </p:nvSpPr>
        <p:spPr bwMode="auto">
          <a:xfrm flipH="1">
            <a:off x="2411413" y="2779713"/>
            <a:ext cx="288925"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47" name="Line 7"/>
          <p:cNvSpPr>
            <a:spLocks noChangeShapeType="1"/>
          </p:cNvSpPr>
          <p:nvPr/>
        </p:nvSpPr>
        <p:spPr bwMode="auto">
          <a:xfrm>
            <a:off x="250825" y="3932238"/>
            <a:ext cx="2159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48" name="Line 8"/>
          <p:cNvSpPr>
            <a:spLocks noChangeShapeType="1"/>
          </p:cNvSpPr>
          <p:nvPr/>
        </p:nvSpPr>
        <p:spPr bwMode="auto">
          <a:xfrm flipH="1">
            <a:off x="250825" y="2779713"/>
            <a:ext cx="288925"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49" name="Line 9"/>
          <p:cNvSpPr>
            <a:spLocks noChangeShapeType="1"/>
          </p:cNvSpPr>
          <p:nvPr/>
        </p:nvSpPr>
        <p:spPr bwMode="auto">
          <a:xfrm flipV="1">
            <a:off x="539750" y="3932238"/>
            <a:ext cx="0"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50" name="Line 10"/>
          <p:cNvSpPr>
            <a:spLocks noChangeShapeType="1"/>
          </p:cNvSpPr>
          <p:nvPr/>
        </p:nvSpPr>
        <p:spPr bwMode="auto">
          <a:xfrm>
            <a:off x="3563938" y="2779713"/>
            <a:ext cx="2160587"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51" name="Line 11"/>
          <p:cNvSpPr>
            <a:spLocks noChangeShapeType="1"/>
          </p:cNvSpPr>
          <p:nvPr/>
        </p:nvSpPr>
        <p:spPr bwMode="auto">
          <a:xfrm>
            <a:off x="3563938" y="4148138"/>
            <a:ext cx="21605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52" name="Line 12"/>
          <p:cNvSpPr>
            <a:spLocks noChangeShapeType="1"/>
          </p:cNvSpPr>
          <p:nvPr/>
        </p:nvSpPr>
        <p:spPr bwMode="auto">
          <a:xfrm>
            <a:off x="5724525" y="2779713"/>
            <a:ext cx="0" cy="137001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53" name="Line 13"/>
          <p:cNvSpPr>
            <a:spLocks noChangeShapeType="1"/>
          </p:cNvSpPr>
          <p:nvPr/>
        </p:nvSpPr>
        <p:spPr bwMode="auto">
          <a:xfrm>
            <a:off x="3563938" y="2779713"/>
            <a:ext cx="0" cy="136842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54" name="Line 14"/>
          <p:cNvSpPr>
            <a:spLocks noChangeShapeType="1"/>
          </p:cNvSpPr>
          <p:nvPr/>
        </p:nvSpPr>
        <p:spPr bwMode="auto">
          <a:xfrm>
            <a:off x="4643438" y="2779713"/>
            <a:ext cx="1081087" cy="10810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55" name="Line 15"/>
          <p:cNvSpPr>
            <a:spLocks noChangeShapeType="1"/>
          </p:cNvSpPr>
          <p:nvPr/>
        </p:nvSpPr>
        <p:spPr bwMode="auto">
          <a:xfrm flipH="1">
            <a:off x="3563938" y="2779713"/>
            <a:ext cx="1079500" cy="10810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56" name="Line 16"/>
          <p:cNvSpPr>
            <a:spLocks noChangeShapeType="1"/>
          </p:cNvSpPr>
          <p:nvPr/>
        </p:nvSpPr>
        <p:spPr bwMode="auto">
          <a:xfrm flipH="1">
            <a:off x="5003800" y="3860800"/>
            <a:ext cx="7207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57" name="Line 17"/>
          <p:cNvSpPr>
            <a:spLocks noChangeShapeType="1"/>
          </p:cNvSpPr>
          <p:nvPr/>
        </p:nvSpPr>
        <p:spPr bwMode="auto">
          <a:xfrm flipH="1">
            <a:off x="3563938" y="3860800"/>
            <a:ext cx="7207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58" name="Line 18"/>
          <p:cNvSpPr>
            <a:spLocks noChangeShapeType="1"/>
          </p:cNvSpPr>
          <p:nvPr/>
        </p:nvSpPr>
        <p:spPr bwMode="auto">
          <a:xfrm>
            <a:off x="4643438" y="2779713"/>
            <a:ext cx="360362" cy="10810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59" name="Line 19"/>
          <p:cNvSpPr>
            <a:spLocks noChangeShapeType="1"/>
          </p:cNvSpPr>
          <p:nvPr/>
        </p:nvSpPr>
        <p:spPr bwMode="auto">
          <a:xfrm flipH="1">
            <a:off x="4284663" y="2779713"/>
            <a:ext cx="358775" cy="10810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60" name="Line 20"/>
          <p:cNvSpPr>
            <a:spLocks noChangeShapeType="1"/>
          </p:cNvSpPr>
          <p:nvPr/>
        </p:nvSpPr>
        <p:spPr bwMode="auto">
          <a:xfrm flipV="1">
            <a:off x="3563938" y="3932238"/>
            <a:ext cx="0"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61" name="Line 21"/>
          <p:cNvSpPr>
            <a:spLocks noChangeShapeType="1"/>
          </p:cNvSpPr>
          <p:nvPr/>
        </p:nvSpPr>
        <p:spPr bwMode="auto">
          <a:xfrm flipV="1">
            <a:off x="5724525" y="3932238"/>
            <a:ext cx="0"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62" name="Line 22"/>
          <p:cNvSpPr>
            <a:spLocks noChangeShapeType="1"/>
          </p:cNvSpPr>
          <p:nvPr/>
        </p:nvSpPr>
        <p:spPr bwMode="auto">
          <a:xfrm>
            <a:off x="6515100" y="3789363"/>
            <a:ext cx="21605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63" name="Line 23"/>
          <p:cNvSpPr>
            <a:spLocks noChangeShapeType="1"/>
          </p:cNvSpPr>
          <p:nvPr/>
        </p:nvSpPr>
        <p:spPr bwMode="auto">
          <a:xfrm>
            <a:off x="7667625" y="2924175"/>
            <a:ext cx="1081088" cy="1081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64" name="Line 24"/>
          <p:cNvSpPr>
            <a:spLocks noChangeShapeType="1"/>
          </p:cNvSpPr>
          <p:nvPr/>
        </p:nvSpPr>
        <p:spPr bwMode="auto">
          <a:xfrm flipH="1">
            <a:off x="6588125" y="2924175"/>
            <a:ext cx="1079500" cy="1081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65" name="Line 25"/>
          <p:cNvSpPr>
            <a:spLocks noChangeShapeType="1"/>
          </p:cNvSpPr>
          <p:nvPr/>
        </p:nvSpPr>
        <p:spPr bwMode="auto">
          <a:xfrm flipH="1">
            <a:off x="6588125" y="4005263"/>
            <a:ext cx="21605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66" name="Line 26"/>
          <p:cNvSpPr>
            <a:spLocks noChangeShapeType="1"/>
          </p:cNvSpPr>
          <p:nvPr/>
        </p:nvSpPr>
        <p:spPr bwMode="auto">
          <a:xfrm>
            <a:off x="7667625" y="3067050"/>
            <a:ext cx="0" cy="108108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67" name="Line 27"/>
          <p:cNvSpPr>
            <a:spLocks noChangeShapeType="1"/>
          </p:cNvSpPr>
          <p:nvPr/>
        </p:nvSpPr>
        <p:spPr bwMode="auto">
          <a:xfrm flipH="1" flipV="1">
            <a:off x="6516688" y="3789363"/>
            <a:ext cx="71437"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68" name="Line 28"/>
          <p:cNvSpPr>
            <a:spLocks noChangeShapeType="1"/>
          </p:cNvSpPr>
          <p:nvPr/>
        </p:nvSpPr>
        <p:spPr bwMode="auto">
          <a:xfrm flipH="1" flipV="1">
            <a:off x="8675688" y="3789363"/>
            <a:ext cx="73025"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69" name="Line 29"/>
          <p:cNvSpPr>
            <a:spLocks noChangeShapeType="1"/>
          </p:cNvSpPr>
          <p:nvPr/>
        </p:nvSpPr>
        <p:spPr bwMode="auto">
          <a:xfrm>
            <a:off x="6659563" y="3716338"/>
            <a:ext cx="2160587"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70" name="Line 30"/>
          <p:cNvSpPr>
            <a:spLocks noChangeShapeType="1"/>
          </p:cNvSpPr>
          <p:nvPr/>
        </p:nvSpPr>
        <p:spPr bwMode="auto">
          <a:xfrm flipV="1">
            <a:off x="6588125" y="3716338"/>
            <a:ext cx="71438"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71" name="Line 31"/>
          <p:cNvSpPr>
            <a:spLocks noChangeShapeType="1"/>
          </p:cNvSpPr>
          <p:nvPr/>
        </p:nvSpPr>
        <p:spPr bwMode="auto">
          <a:xfrm flipV="1">
            <a:off x="8748713" y="3716338"/>
            <a:ext cx="71437"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72" name="Line 32"/>
          <p:cNvSpPr>
            <a:spLocks noChangeShapeType="1"/>
          </p:cNvSpPr>
          <p:nvPr/>
        </p:nvSpPr>
        <p:spPr bwMode="auto">
          <a:xfrm>
            <a:off x="6659563" y="3716338"/>
            <a:ext cx="2174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73" name="Line 33"/>
          <p:cNvSpPr>
            <a:spLocks noChangeShapeType="1"/>
          </p:cNvSpPr>
          <p:nvPr/>
        </p:nvSpPr>
        <p:spPr bwMode="auto">
          <a:xfrm>
            <a:off x="8459788" y="3716338"/>
            <a:ext cx="3603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74" name="Rectangle 34"/>
          <p:cNvSpPr>
            <a:spLocks noChangeArrowheads="1"/>
          </p:cNvSpPr>
          <p:nvPr/>
        </p:nvSpPr>
        <p:spPr bwMode="auto">
          <a:xfrm>
            <a:off x="7524750" y="4076700"/>
            <a:ext cx="287338" cy="144463"/>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675" name="Line 35"/>
          <p:cNvSpPr>
            <a:spLocks noChangeShapeType="1"/>
          </p:cNvSpPr>
          <p:nvPr/>
        </p:nvSpPr>
        <p:spPr bwMode="auto">
          <a:xfrm>
            <a:off x="7667625" y="2924175"/>
            <a:ext cx="0" cy="8651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676" name="Text Box 36"/>
          <p:cNvSpPr txBox="1">
            <a:spLocks noChangeArrowheads="1"/>
          </p:cNvSpPr>
          <p:nvPr/>
        </p:nvSpPr>
        <p:spPr bwMode="auto">
          <a:xfrm>
            <a:off x="1116013" y="1773238"/>
            <a:ext cx="100806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zh-CN" sz="4800" b="1">
                <a:ea typeface="宋体" charset="0"/>
                <a:cs typeface="宋体" charset="0"/>
              </a:rPr>
              <a:t>1</a:t>
            </a:r>
            <a:endParaRPr lang="en-US" sz="4800" b="1"/>
          </a:p>
        </p:txBody>
      </p:sp>
      <p:sp>
        <p:nvSpPr>
          <p:cNvPr id="368677" name="Text Box 37"/>
          <p:cNvSpPr txBox="1">
            <a:spLocks noChangeArrowheads="1"/>
          </p:cNvSpPr>
          <p:nvPr/>
        </p:nvSpPr>
        <p:spPr bwMode="auto">
          <a:xfrm>
            <a:off x="4140200" y="1773238"/>
            <a:ext cx="100806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zh-CN" sz="4800" b="1">
                <a:ea typeface="宋体" charset="0"/>
                <a:cs typeface="宋体" charset="0"/>
              </a:rPr>
              <a:t>2</a:t>
            </a:r>
            <a:endParaRPr lang="en-US" sz="4800" b="1"/>
          </a:p>
        </p:txBody>
      </p:sp>
      <p:sp>
        <p:nvSpPr>
          <p:cNvPr id="368678" name="Text Box 38"/>
          <p:cNvSpPr txBox="1">
            <a:spLocks noChangeArrowheads="1"/>
          </p:cNvSpPr>
          <p:nvPr/>
        </p:nvSpPr>
        <p:spPr bwMode="auto">
          <a:xfrm>
            <a:off x="7164388" y="1773238"/>
            <a:ext cx="100806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zh-CN" sz="4800" b="1">
                <a:ea typeface="宋体" charset="0"/>
                <a:cs typeface="宋体" charset="0"/>
              </a:rPr>
              <a:t>3</a:t>
            </a:r>
            <a:endParaRPr lang="en-US" sz="4800" b="1"/>
          </a:p>
        </p:txBody>
      </p:sp>
      <p:sp>
        <p:nvSpPr>
          <p:cNvPr id="368679" name="AutoShape 39"/>
          <p:cNvSpPr>
            <a:spLocks noChangeArrowheads="1"/>
          </p:cNvSpPr>
          <p:nvPr/>
        </p:nvSpPr>
        <p:spPr bwMode="auto">
          <a:xfrm>
            <a:off x="2916238" y="3284538"/>
            <a:ext cx="433387" cy="431800"/>
          </a:xfrm>
          <a:prstGeom prst="rightArrow">
            <a:avLst>
              <a:gd name="adj1" fmla="val 50000"/>
              <a:gd name="adj2" fmla="val 25092"/>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680" name="AutoShape 40"/>
          <p:cNvSpPr>
            <a:spLocks noChangeArrowheads="1"/>
          </p:cNvSpPr>
          <p:nvPr/>
        </p:nvSpPr>
        <p:spPr bwMode="auto">
          <a:xfrm>
            <a:off x="5938838" y="3284538"/>
            <a:ext cx="433387" cy="431800"/>
          </a:xfrm>
          <a:prstGeom prst="rightArrow">
            <a:avLst>
              <a:gd name="adj1" fmla="val 50000"/>
              <a:gd name="adj2" fmla="val 25092"/>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681" name="Text Box 41"/>
          <p:cNvSpPr txBox="1">
            <a:spLocks noChangeArrowheads="1"/>
          </p:cNvSpPr>
          <p:nvPr/>
        </p:nvSpPr>
        <p:spPr bwMode="auto">
          <a:xfrm>
            <a:off x="755650" y="836613"/>
            <a:ext cx="7561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b="1">
                <a:solidFill>
                  <a:srgbClr val="5A007D"/>
                </a:solidFill>
                <a:latin typeface="Tahoma" charset="0"/>
              </a:rPr>
              <a:t>Deadline Exercise again with an onsite customer</a:t>
            </a:r>
          </a:p>
        </p:txBody>
      </p:sp>
    </p:spTree>
    <p:extLst>
      <p:ext uri="{BB962C8B-B14F-4D97-AF65-F5344CB8AC3E}">
        <p14:creationId xmlns:p14="http://schemas.microsoft.com/office/powerpoint/2010/main" val="254296941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p:txBody>
          <a:bodyPr/>
          <a:lstStyle/>
          <a:p>
            <a:r>
              <a:rPr lang="en-GB"/>
              <a:t>Experience?</a:t>
            </a:r>
          </a:p>
        </p:txBody>
      </p:sp>
      <p:sp>
        <p:nvSpPr>
          <p:cNvPr id="370691" name="Rectangle 3"/>
          <p:cNvSpPr>
            <a:spLocks noGrp="1" noChangeArrowheads="1"/>
          </p:cNvSpPr>
          <p:nvPr>
            <p:ph type="body" idx="1"/>
          </p:nvPr>
        </p:nvSpPr>
        <p:spPr/>
        <p:txBody>
          <a:bodyPr/>
          <a:lstStyle/>
          <a:p>
            <a:pPr marL="457200" indent="-457200">
              <a:buFontTx/>
              <a:buNone/>
            </a:pPr>
            <a:endParaRPr lang="en-GB"/>
          </a:p>
          <a:p>
            <a:pPr marL="457200" indent="-457200"/>
            <a:endParaRPr lang="en-GB"/>
          </a:p>
          <a:p>
            <a:pPr marL="457200" indent="-457200"/>
            <a:endParaRPr lang="en-GB"/>
          </a:p>
        </p:txBody>
      </p:sp>
      <p:sp>
        <p:nvSpPr>
          <p:cNvPr id="370692" name="Rectangle 4"/>
          <p:cNvSpPr>
            <a:spLocks noChangeArrowheads="1"/>
          </p:cNvSpPr>
          <p:nvPr/>
        </p:nvSpPr>
        <p:spPr bwMode="gray">
          <a:xfrm>
            <a:off x="250825" y="1557338"/>
            <a:ext cx="856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What did you understand the expectations of the customer to be?</a:t>
            </a: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
        <p:nvSpPr>
          <p:cNvPr id="370693" name="Rectangle 5"/>
          <p:cNvSpPr>
            <a:spLocks noChangeArrowheads="1"/>
          </p:cNvSpPr>
          <p:nvPr/>
        </p:nvSpPr>
        <p:spPr bwMode="gray">
          <a:xfrm>
            <a:off x="250825" y="2205038"/>
            <a:ext cx="856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Did you discover the customer</a:t>
            </a:r>
            <a:r>
              <a:rPr lang="ja-JP" altLang="en-GB" b="1">
                <a:solidFill>
                  <a:srgbClr val="5A007D"/>
                </a:solidFill>
                <a:latin typeface="Arial"/>
              </a:rPr>
              <a:t>’</a:t>
            </a:r>
            <a:r>
              <a:rPr lang="en-GB" b="1">
                <a:solidFill>
                  <a:srgbClr val="5A007D"/>
                </a:solidFill>
                <a:latin typeface="Tahoma" charset="0"/>
              </a:rPr>
              <a:t>s expectations stayed consistent from when you started?</a:t>
            </a: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
        <p:nvSpPr>
          <p:cNvPr id="370694" name="Rectangle 6"/>
          <p:cNvSpPr>
            <a:spLocks noChangeArrowheads="1"/>
          </p:cNvSpPr>
          <p:nvPr/>
        </p:nvSpPr>
        <p:spPr bwMode="gray">
          <a:xfrm>
            <a:off x="250825" y="2924175"/>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US" b="1">
                <a:solidFill>
                  <a:srgbClr val="5A007D"/>
                </a:solidFill>
                <a:latin typeface="Tahoma" charset="0"/>
              </a:rPr>
              <a:t>This time, how did you feel about the task?  Did you feel it was achievable? What were your concerns? </a:t>
            </a: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pPr>
            <a:endParaRPr lang="en-GB">
              <a:solidFill>
                <a:srgbClr val="5A007D"/>
              </a:solidFill>
              <a:latin typeface="Tahoma" charset="0"/>
            </a:endParaRPr>
          </a:p>
        </p:txBody>
      </p:sp>
      <p:sp>
        <p:nvSpPr>
          <p:cNvPr id="370695" name="Rectangle 7"/>
          <p:cNvSpPr>
            <a:spLocks noChangeArrowheads="1"/>
          </p:cNvSpPr>
          <p:nvPr/>
        </p:nvSpPr>
        <p:spPr bwMode="gray">
          <a:xfrm>
            <a:off x="250825" y="4005263"/>
            <a:ext cx="856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When did you find out the customer didn</a:t>
            </a:r>
            <a:r>
              <a:rPr lang="ja-JP" altLang="en-GB" b="1">
                <a:solidFill>
                  <a:srgbClr val="5A007D"/>
                </a:solidFill>
                <a:latin typeface="Arial"/>
              </a:rPr>
              <a:t>’</a:t>
            </a:r>
            <a:r>
              <a:rPr lang="en-GB" b="1">
                <a:solidFill>
                  <a:srgbClr val="5A007D"/>
                </a:solidFill>
                <a:latin typeface="Tahoma" charset="0"/>
              </a:rPr>
              <a:t>t approve of your work?</a:t>
            </a: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
        <p:nvSpPr>
          <p:cNvPr id="370696" name="Rectangle 8"/>
          <p:cNvSpPr>
            <a:spLocks noChangeArrowheads="1"/>
          </p:cNvSpPr>
          <p:nvPr/>
        </p:nvSpPr>
        <p:spPr bwMode="gray">
          <a:xfrm>
            <a:off x="250825" y="4797425"/>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What choice did the customer end up making?</a:t>
            </a: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pPr>
            <a:endParaRPr lang="en-GB">
              <a:solidFill>
                <a:srgbClr val="5A007D"/>
              </a:solidFill>
              <a:latin typeface="Tahoma" charset="0"/>
            </a:endParaRPr>
          </a:p>
        </p:txBody>
      </p:sp>
    </p:spTree>
    <p:extLst>
      <p:ext uri="{BB962C8B-B14F-4D97-AF65-F5344CB8AC3E}">
        <p14:creationId xmlns:p14="http://schemas.microsoft.com/office/powerpoint/2010/main" val="12654688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0692"/>
                                        </p:tgtEl>
                                        <p:attrNameLst>
                                          <p:attrName>style.visibility</p:attrName>
                                        </p:attrNameLst>
                                      </p:cBhvr>
                                      <p:to>
                                        <p:strVal val="visible"/>
                                      </p:to>
                                    </p:set>
                                    <p:anim calcmode="lin" valueType="num">
                                      <p:cBhvr additive="base">
                                        <p:cTn id="7" dur="500" fill="hold"/>
                                        <p:tgtEl>
                                          <p:spTgt spid="370692"/>
                                        </p:tgtEl>
                                        <p:attrNameLst>
                                          <p:attrName>ppt_x</p:attrName>
                                        </p:attrNameLst>
                                      </p:cBhvr>
                                      <p:tavLst>
                                        <p:tav tm="0">
                                          <p:val>
                                            <p:strVal val="#ppt_x"/>
                                          </p:val>
                                        </p:tav>
                                        <p:tav tm="100000">
                                          <p:val>
                                            <p:strVal val="#ppt_x"/>
                                          </p:val>
                                        </p:tav>
                                      </p:tavLst>
                                    </p:anim>
                                    <p:anim calcmode="lin" valueType="num">
                                      <p:cBhvr additive="base">
                                        <p:cTn id="8" dur="500" fill="hold"/>
                                        <p:tgtEl>
                                          <p:spTgt spid="37069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0693"/>
                                        </p:tgtEl>
                                        <p:attrNameLst>
                                          <p:attrName>style.visibility</p:attrName>
                                        </p:attrNameLst>
                                      </p:cBhvr>
                                      <p:to>
                                        <p:strVal val="visible"/>
                                      </p:to>
                                    </p:set>
                                    <p:anim calcmode="lin" valueType="num">
                                      <p:cBhvr additive="base">
                                        <p:cTn id="13" dur="500" fill="hold"/>
                                        <p:tgtEl>
                                          <p:spTgt spid="370693"/>
                                        </p:tgtEl>
                                        <p:attrNameLst>
                                          <p:attrName>ppt_x</p:attrName>
                                        </p:attrNameLst>
                                      </p:cBhvr>
                                      <p:tavLst>
                                        <p:tav tm="0">
                                          <p:val>
                                            <p:strVal val="#ppt_x"/>
                                          </p:val>
                                        </p:tav>
                                        <p:tav tm="100000">
                                          <p:val>
                                            <p:strVal val="#ppt_x"/>
                                          </p:val>
                                        </p:tav>
                                      </p:tavLst>
                                    </p:anim>
                                    <p:anim calcmode="lin" valueType="num">
                                      <p:cBhvr additive="base">
                                        <p:cTn id="14" dur="500" fill="hold"/>
                                        <p:tgtEl>
                                          <p:spTgt spid="37069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0694"/>
                                        </p:tgtEl>
                                        <p:attrNameLst>
                                          <p:attrName>style.visibility</p:attrName>
                                        </p:attrNameLst>
                                      </p:cBhvr>
                                      <p:to>
                                        <p:strVal val="visible"/>
                                      </p:to>
                                    </p:set>
                                    <p:anim calcmode="lin" valueType="num">
                                      <p:cBhvr additive="base">
                                        <p:cTn id="19" dur="500" fill="hold"/>
                                        <p:tgtEl>
                                          <p:spTgt spid="370694"/>
                                        </p:tgtEl>
                                        <p:attrNameLst>
                                          <p:attrName>ppt_x</p:attrName>
                                        </p:attrNameLst>
                                      </p:cBhvr>
                                      <p:tavLst>
                                        <p:tav tm="0">
                                          <p:val>
                                            <p:strVal val="#ppt_x"/>
                                          </p:val>
                                        </p:tav>
                                        <p:tav tm="100000">
                                          <p:val>
                                            <p:strVal val="#ppt_x"/>
                                          </p:val>
                                        </p:tav>
                                      </p:tavLst>
                                    </p:anim>
                                    <p:anim calcmode="lin" valueType="num">
                                      <p:cBhvr additive="base">
                                        <p:cTn id="20" dur="500" fill="hold"/>
                                        <p:tgtEl>
                                          <p:spTgt spid="37069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0695"/>
                                        </p:tgtEl>
                                        <p:attrNameLst>
                                          <p:attrName>style.visibility</p:attrName>
                                        </p:attrNameLst>
                                      </p:cBhvr>
                                      <p:to>
                                        <p:strVal val="visible"/>
                                      </p:to>
                                    </p:set>
                                    <p:anim calcmode="lin" valueType="num">
                                      <p:cBhvr additive="base">
                                        <p:cTn id="25" dur="500" fill="hold"/>
                                        <p:tgtEl>
                                          <p:spTgt spid="370695"/>
                                        </p:tgtEl>
                                        <p:attrNameLst>
                                          <p:attrName>ppt_x</p:attrName>
                                        </p:attrNameLst>
                                      </p:cBhvr>
                                      <p:tavLst>
                                        <p:tav tm="0">
                                          <p:val>
                                            <p:strVal val="#ppt_x"/>
                                          </p:val>
                                        </p:tav>
                                        <p:tav tm="100000">
                                          <p:val>
                                            <p:strVal val="#ppt_x"/>
                                          </p:val>
                                        </p:tav>
                                      </p:tavLst>
                                    </p:anim>
                                    <p:anim calcmode="lin" valueType="num">
                                      <p:cBhvr additive="base">
                                        <p:cTn id="26" dur="500" fill="hold"/>
                                        <p:tgtEl>
                                          <p:spTgt spid="37069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70696"/>
                                        </p:tgtEl>
                                        <p:attrNameLst>
                                          <p:attrName>style.visibility</p:attrName>
                                        </p:attrNameLst>
                                      </p:cBhvr>
                                      <p:to>
                                        <p:strVal val="visible"/>
                                      </p:to>
                                    </p:set>
                                    <p:anim calcmode="lin" valueType="num">
                                      <p:cBhvr additive="base">
                                        <p:cTn id="31" dur="500" fill="hold"/>
                                        <p:tgtEl>
                                          <p:spTgt spid="370696"/>
                                        </p:tgtEl>
                                        <p:attrNameLst>
                                          <p:attrName>ppt_x</p:attrName>
                                        </p:attrNameLst>
                                      </p:cBhvr>
                                      <p:tavLst>
                                        <p:tav tm="0">
                                          <p:val>
                                            <p:strVal val="#ppt_x"/>
                                          </p:val>
                                        </p:tav>
                                        <p:tav tm="100000">
                                          <p:val>
                                            <p:strVal val="#ppt_x"/>
                                          </p:val>
                                        </p:tav>
                                      </p:tavLst>
                                    </p:anim>
                                    <p:anim calcmode="lin" valueType="num">
                                      <p:cBhvr additive="base">
                                        <p:cTn id="32" dur="500" fill="hold"/>
                                        <p:tgtEl>
                                          <p:spTgt spid="3706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2" grpId="0"/>
      <p:bldP spid="370693" grpId="0"/>
      <p:bldP spid="370694" grpId="0"/>
      <p:bldP spid="370695" grpId="0"/>
      <p:bldP spid="37069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r>
              <a:rPr lang="en-GB"/>
              <a:t>How did we improve the situation?</a:t>
            </a:r>
          </a:p>
        </p:txBody>
      </p:sp>
      <p:sp>
        <p:nvSpPr>
          <p:cNvPr id="372739" name="Rectangle 3"/>
          <p:cNvSpPr>
            <a:spLocks noGrp="1" noChangeArrowheads="1"/>
          </p:cNvSpPr>
          <p:nvPr>
            <p:ph type="body" idx="1"/>
          </p:nvPr>
        </p:nvSpPr>
        <p:spPr/>
        <p:txBody>
          <a:bodyPr/>
          <a:lstStyle/>
          <a:p>
            <a:pPr marL="457200" indent="-457200">
              <a:buFontTx/>
              <a:buNone/>
            </a:pPr>
            <a:endParaRPr lang="en-GB"/>
          </a:p>
          <a:p>
            <a:pPr marL="457200" indent="-457200"/>
            <a:endParaRPr lang="en-GB"/>
          </a:p>
          <a:p>
            <a:pPr marL="457200" indent="-457200"/>
            <a:endParaRPr lang="en-GB"/>
          </a:p>
        </p:txBody>
      </p:sp>
      <p:sp>
        <p:nvSpPr>
          <p:cNvPr id="372740" name="Rectangle 4"/>
          <p:cNvSpPr>
            <a:spLocks noChangeArrowheads="1"/>
          </p:cNvSpPr>
          <p:nvPr/>
        </p:nvSpPr>
        <p:spPr bwMode="gray">
          <a:xfrm>
            <a:off x="250825" y="1557338"/>
            <a:ext cx="856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As implementation team, we shared how feasible it would be to make 50 hats of the quality the customer specified</a:t>
            </a: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
        <p:nvSpPr>
          <p:cNvPr id="372741" name="Rectangle 5"/>
          <p:cNvSpPr>
            <a:spLocks noChangeArrowheads="1"/>
          </p:cNvSpPr>
          <p:nvPr/>
        </p:nvSpPr>
        <p:spPr bwMode="gray">
          <a:xfrm>
            <a:off x="250825" y="2492375"/>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The implementation team chose to make hats based on what the customer wanted</a:t>
            </a: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
        <p:nvSpPr>
          <p:cNvPr id="372742" name="Rectangle 6"/>
          <p:cNvSpPr>
            <a:spLocks noChangeArrowheads="1"/>
          </p:cNvSpPr>
          <p:nvPr/>
        </p:nvSpPr>
        <p:spPr bwMode="gray">
          <a:xfrm>
            <a:off x="250825" y="3429000"/>
            <a:ext cx="85693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US" b="1">
                <a:solidFill>
                  <a:srgbClr val="5A007D"/>
                </a:solidFill>
                <a:latin typeface="Tahoma" charset="0"/>
              </a:rPr>
              <a:t>We engaged the customer earlier (both before we started and as each hat was made)</a:t>
            </a:r>
            <a:endParaRPr lang="en-GB" b="1">
              <a:solidFill>
                <a:srgbClr val="5A007D"/>
              </a:solidFill>
              <a:latin typeface="Tahoma" charset="0"/>
            </a:endParaRPr>
          </a:p>
          <a:p>
            <a:pPr marL="457200" indent="-457200">
              <a:spcBef>
                <a:spcPct val="25000"/>
              </a:spcBef>
              <a:spcAft>
                <a:spcPct val="25000"/>
              </a:spcAft>
              <a:buClr>
                <a:srgbClr val="9900CC"/>
              </a:buClr>
              <a:buFontTx/>
              <a:buChar char="•"/>
            </a:pPr>
            <a:endParaRPr lang="en-GB" b="1">
              <a:solidFill>
                <a:srgbClr val="5A007D"/>
              </a:solidFill>
              <a:latin typeface="Tahoma" charset="0"/>
            </a:endParaRPr>
          </a:p>
          <a:p>
            <a:pPr marL="457200" indent="-457200">
              <a:spcBef>
                <a:spcPct val="25000"/>
              </a:spcBef>
              <a:spcAft>
                <a:spcPct val="25000"/>
              </a:spcAft>
              <a:buClr>
                <a:srgbClr val="9900CC"/>
              </a:buClr>
            </a:pPr>
            <a:endParaRPr lang="en-GB">
              <a:solidFill>
                <a:srgbClr val="5A007D"/>
              </a:solidFill>
              <a:latin typeface="Tahoma" charset="0"/>
            </a:endParaRPr>
          </a:p>
        </p:txBody>
      </p:sp>
    </p:spTree>
    <p:extLst>
      <p:ext uri="{BB962C8B-B14F-4D97-AF65-F5344CB8AC3E}">
        <p14:creationId xmlns:p14="http://schemas.microsoft.com/office/powerpoint/2010/main" val="1792984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2740"/>
                                        </p:tgtEl>
                                        <p:attrNameLst>
                                          <p:attrName>style.visibility</p:attrName>
                                        </p:attrNameLst>
                                      </p:cBhvr>
                                      <p:to>
                                        <p:strVal val="visible"/>
                                      </p:to>
                                    </p:set>
                                    <p:anim calcmode="lin" valueType="num">
                                      <p:cBhvr additive="base">
                                        <p:cTn id="7" dur="500" fill="hold"/>
                                        <p:tgtEl>
                                          <p:spTgt spid="372740"/>
                                        </p:tgtEl>
                                        <p:attrNameLst>
                                          <p:attrName>ppt_x</p:attrName>
                                        </p:attrNameLst>
                                      </p:cBhvr>
                                      <p:tavLst>
                                        <p:tav tm="0">
                                          <p:val>
                                            <p:strVal val="#ppt_x"/>
                                          </p:val>
                                        </p:tav>
                                        <p:tav tm="100000">
                                          <p:val>
                                            <p:strVal val="#ppt_x"/>
                                          </p:val>
                                        </p:tav>
                                      </p:tavLst>
                                    </p:anim>
                                    <p:anim calcmode="lin" valueType="num">
                                      <p:cBhvr additive="base">
                                        <p:cTn id="8" dur="500" fill="hold"/>
                                        <p:tgtEl>
                                          <p:spTgt spid="37274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2741"/>
                                        </p:tgtEl>
                                        <p:attrNameLst>
                                          <p:attrName>style.visibility</p:attrName>
                                        </p:attrNameLst>
                                      </p:cBhvr>
                                      <p:to>
                                        <p:strVal val="visible"/>
                                      </p:to>
                                    </p:set>
                                    <p:anim calcmode="lin" valueType="num">
                                      <p:cBhvr additive="base">
                                        <p:cTn id="13" dur="500" fill="hold"/>
                                        <p:tgtEl>
                                          <p:spTgt spid="372741"/>
                                        </p:tgtEl>
                                        <p:attrNameLst>
                                          <p:attrName>ppt_x</p:attrName>
                                        </p:attrNameLst>
                                      </p:cBhvr>
                                      <p:tavLst>
                                        <p:tav tm="0">
                                          <p:val>
                                            <p:strVal val="#ppt_x"/>
                                          </p:val>
                                        </p:tav>
                                        <p:tav tm="100000">
                                          <p:val>
                                            <p:strVal val="#ppt_x"/>
                                          </p:val>
                                        </p:tav>
                                      </p:tavLst>
                                    </p:anim>
                                    <p:anim calcmode="lin" valueType="num">
                                      <p:cBhvr additive="base">
                                        <p:cTn id="14" dur="500" fill="hold"/>
                                        <p:tgtEl>
                                          <p:spTgt spid="37274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2742"/>
                                        </p:tgtEl>
                                        <p:attrNameLst>
                                          <p:attrName>style.visibility</p:attrName>
                                        </p:attrNameLst>
                                      </p:cBhvr>
                                      <p:to>
                                        <p:strVal val="visible"/>
                                      </p:to>
                                    </p:set>
                                    <p:anim calcmode="lin" valueType="num">
                                      <p:cBhvr additive="base">
                                        <p:cTn id="19" dur="500" fill="hold"/>
                                        <p:tgtEl>
                                          <p:spTgt spid="372742"/>
                                        </p:tgtEl>
                                        <p:attrNameLst>
                                          <p:attrName>ppt_x</p:attrName>
                                        </p:attrNameLst>
                                      </p:cBhvr>
                                      <p:tavLst>
                                        <p:tav tm="0">
                                          <p:val>
                                            <p:strVal val="#ppt_x"/>
                                          </p:val>
                                        </p:tav>
                                        <p:tav tm="100000">
                                          <p:val>
                                            <p:strVal val="#ppt_x"/>
                                          </p:val>
                                        </p:tav>
                                      </p:tavLst>
                                    </p:anim>
                                    <p:anim calcmode="lin" valueType="num">
                                      <p:cBhvr additive="base">
                                        <p:cTn id="20" dur="500" fill="hold"/>
                                        <p:tgtEl>
                                          <p:spTgt spid="3727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0" grpId="0"/>
      <p:bldP spid="372741" grpId="0"/>
      <p:bldP spid="37274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normAutofit fontScale="90000"/>
          </a:bodyPr>
          <a:lstStyle/>
          <a:p>
            <a:r>
              <a:rPr lang="en-GB"/>
              <a:t>Understanding Quality-Driven Development</a:t>
            </a:r>
          </a:p>
        </p:txBody>
      </p:sp>
      <p:sp>
        <p:nvSpPr>
          <p:cNvPr id="384003" name="Rectangle 3"/>
          <p:cNvSpPr>
            <a:spLocks noGrp="1" noChangeArrowheads="1"/>
          </p:cNvSpPr>
          <p:nvPr>
            <p:ph type="body" idx="1"/>
          </p:nvPr>
        </p:nvSpPr>
        <p:spPr/>
        <p:txBody>
          <a:bodyPr/>
          <a:lstStyle/>
          <a:p>
            <a:pPr marL="457200" indent="-457200">
              <a:buFontTx/>
              <a:buNone/>
            </a:pPr>
            <a:endParaRPr lang="en-GB"/>
          </a:p>
          <a:p>
            <a:pPr marL="457200" indent="-457200"/>
            <a:endParaRPr lang="en-GB"/>
          </a:p>
          <a:p>
            <a:pPr marL="457200" indent="-457200"/>
            <a:endParaRPr lang="en-GB"/>
          </a:p>
        </p:txBody>
      </p:sp>
      <p:sp>
        <p:nvSpPr>
          <p:cNvPr id="384004" name="Rectangle 4"/>
          <p:cNvSpPr>
            <a:spLocks noChangeArrowheads="1"/>
          </p:cNvSpPr>
          <p:nvPr/>
        </p:nvSpPr>
        <p:spPr bwMode="gray">
          <a:xfrm>
            <a:off x="250825" y="4583113"/>
            <a:ext cx="8569325"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Two aspects to what we deliver :</a:t>
            </a:r>
          </a:p>
          <a:p>
            <a:pPr marL="457200" indent="-457200">
              <a:spcBef>
                <a:spcPct val="25000"/>
              </a:spcBef>
              <a:spcAft>
                <a:spcPct val="25000"/>
              </a:spcAft>
              <a:buClr>
                <a:srgbClr val="9900CC"/>
              </a:buClr>
              <a:buFontTx/>
              <a:buAutoNum type="arabicPeriod"/>
            </a:pPr>
            <a:r>
              <a:rPr lang="en-GB" b="1">
                <a:solidFill>
                  <a:srgbClr val="5A007D"/>
                </a:solidFill>
                <a:latin typeface="Tahoma" charset="0"/>
              </a:rPr>
              <a:t>Functionality</a:t>
            </a:r>
          </a:p>
          <a:p>
            <a:pPr marL="457200" indent="-457200">
              <a:spcBef>
                <a:spcPct val="25000"/>
              </a:spcBef>
              <a:spcAft>
                <a:spcPct val="25000"/>
              </a:spcAft>
              <a:buClr>
                <a:srgbClr val="9900CC"/>
              </a:buClr>
              <a:buFontTx/>
              <a:buAutoNum type="arabicPeriod"/>
            </a:pPr>
            <a:r>
              <a:rPr lang="en-GB" b="1">
                <a:solidFill>
                  <a:srgbClr val="5A007D"/>
                </a:solidFill>
                <a:latin typeface="Tahoma" charset="0"/>
              </a:rPr>
              <a:t>Attributes the customer assumes will be present</a:t>
            </a:r>
            <a:endParaRPr lang="en-GB">
              <a:solidFill>
                <a:srgbClr val="5A007D"/>
              </a:solidFill>
              <a:latin typeface="Tahoma" charset="0"/>
            </a:endParaRPr>
          </a:p>
        </p:txBody>
      </p:sp>
      <p:sp>
        <p:nvSpPr>
          <p:cNvPr id="384007" name="Rectangle 7"/>
          <p:cNvSpPr>
            <a:spLocks noChangeArrowheads="1"/>
          </p:cNvSpPr>
          <p:nvPr/>
        </p:nvSpPr>
        <p:spPr bwMode="gray">
          <a:xfrm>
            <a:off x="466725" y="1844675"/>
            <a:ext cx="8569325"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pPr>
            <a:r>
              <a:rPr lang="en-GB" b="1">
                <a:solidFill>
                  <a:srgbClr val="5A007D"/>
                </a:solidFill>
                <a:latin typeface="Tahoma" charset="0"/>
              </a:rPr>
              <a:t>Time pressures make us neglect quality of the solution.</a:t>
            </a:r>
          </a:p>
          <a:p>
            <a:pPr marL="457200" indent="-457200">
              <a:spcBef>
                <a:spcPct val="25000"/>
              </a:spcBef>
              <a:spcAft>
                <a:spcPct val="25000"/>
              </a:spcAft>
              <a:buClr>
                <a:srgbClr val="9900CC"/>
              </a:buClr>
            </a:pPr>
            <a:r>
              <a:rPr lang="en-GB" b="1">
                <a:solidFill>
                  <a:srgbClr val="5A007D"/>
                </a:solidFill>
                <a:latin typeface="Tahoma" charset="0"/>
              </a:rPr>
              <a:t>As implementers we choose which compromises to make.</a:t>
            </a:r>
          </a:p>
          <a:p>
            <a:pPr marL="457200" indent="-457200">
              <a:spcBef>
                <a:spcPct val="25000"/>
              </a:spcBef>
              <a:spcAft>
                <a:spcPct val="25000"/>
              </a:spcAft>
              <a:buClr>
                <a:srgbClr val="9900CC"/>
              </a:buClr>
            </a:pPr>
            <a:r>
              <a:rPr lang="en-GB" b="1">
                <a:solidFill>
                  <a:srgbClr val="5A007D"/>
                </a:solidFill>
                <a:latin typeface="Tahoma" charset="0"/>
              </a:rPr>
              <a:t>We assume too much of what the customer wants.</a:t>
            </a:r>
          </a:p>
          <a:p>
            <a:pPr marL="457200" indent="-457200">
              <a:spcBef>
                <a:spcPct val="25000"/>
              </a:spcBef>
              <a:spcAft>
                <a:spcPct val="25000"/>
              </a:spcAft>
              <a:buClr>
                <a:srgbClr val="9900CC"/>
              </a:buClr>
            </a:pPr>
            <a:r>
              <a:rPr lang="en-GB" b="1" i="1">
                <a:solidFill>
                  <a:srgbClr val="5A007D"/>
                </a:solidFill>
                <a:latin typeface="Tahoma" charset="0"/>
              </a:rPr>
              <a:t>Its worth taking time to clarify their expectations.</a:t>
            </a:r>
          </a:p>
        </p:txBody>
      </p:sp>
    </p:spTree>
    <p:extLst>
      <p:ext uri="{BB962C8B-B14F-4D97-AF65-F5344CB8AC3E}">
        <p14:creationId xmlns:p14="http://schemas.microsoft.com/office/powerpoint/2010/main" val="3902618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4007"/>
                                        </p:tgtEl>
                                        <p:attrNameLst>
                                          <p:attrName>style.visibility</p:attrName>
                                        </p:attrNameLst>
                                      </p:cBhvr>
                                      <p:to>
                                        <p:strVal val="visible"/>
                                      </p:to>
                                    </p:set>
                                    <p:anim calcmode="lin" valueType="num">
                                      <p:cBhvr additive="base">
                                        <p:cTn id="7" dur="500" fill="hold"/>
                                        <p:tgtEl>
                                          <p:spTgt spid="384007"/>
                                        </p:tgtEl>
                                        <p:attrNameLst>
                                          <p:attrName>ppt_x</p:attrName>
                                        </p:attrNameLst>
                                      </p:cBhvr>
                                      <p:tavLst>
                                        <p:tav tm="0">
                                          <p:val>
                                            <p:strVal val="#ppt_x"/>
                                          </p:val>
                                        </p:tav>
                                        <p:tav tm="100000">
                                          <p:val>
                                            <p:strVal val="#ppt_x"/>
                                          </p:val>
                                        </p:tav>
                                      </p:tavLst>
                                    </p:anim>
                                    <p:anim calcmode="lin" valueType="num">
                                      <p:cBhvr additive="base">
                                        <p:cTn id="8" dur="500" fill="hold"/>
                                        <p:tgtEl>
                                          <p:spTgt spid="38400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4004"/>
                                        </p:tgtEl>
                                        <p:attrNameLst>
                                          <p:attrName>style.visibility</p:attrName>
                                        </p:attrNameLst>
                                      </p:cBhvr>
                                      <p:to>
                                        <p:strVal val="visible"/>
                                      </p:to>
                                    </p:set>
                                    <p:anim calcmode="lin" valueType="num">
                                      <p:cBhvr additive="base">
                                        <p:cTn id="13" dur="500" fill="hold"/>
                                        <p:tgtEl>
                                          <p:spTgt spid="384004"/>
                                        </p:tgtEl>
                                        <p:attrNameLst>
                                          <p:attrName>ppt_x</p:attrName>
                                        </p:attrNameLst>
                                      </p:cBhvr>
                                      <p:tavLst>
                                        <p:tav tm="0">
                                          <p:val>
                                            <p:strVal val="#ppt_x"/>
                                          </p:val>
                                        </p:tav>
                                        <p:tav tm="100000">
                                          <p:val>
                                            <p:strVal val="#ppt_x"/>
                                          </p:val>
                                        </p:tav>
                                      </p:tavLst>
                                    </p:anim>
                                    <p:anim calcmode="lin" valueType="num">
                                      <p:cBhvr additive="base">
                                        <p:cTn id="14" dur="500" fill="hold"/>
                                        <p:tgtEl>
                                          <p:spTgt spid="3840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4" grpId="0"/>
      <p:bldP spid="38400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p:txBody>
          <a:bodyPr/>
          <a:lstStyle/>
          <a:p>
            <a:r>
              <a:rPr lang="en-GB"/>
              <a:t>Quality Attributes</a:t>
            </a:r>
          </a:p>
        </p:txBody>
      </p:sp>
      <p:sp>
        <p:nvSpPr>
          <p:cNvPr id="362499" name="Rectangle 3"/>
          <p:cNvSpPr>
            <a:spLocks noGrp="1" noChangeArrowheads="1"/>
          </p:cNvSpPr>
          <p:nvPr>
            <p:ph type="body" idx="1"/>
          </p:nvPr>
        </p:nvSpPr>
        <p:spPr/>
        <p:txBody>
          <a:bodyPr/>
          <a:lstStyle/>
          <a:p>
            <a:pPr marL="457200" indent="-457200">
              <a:buFontTx/>
              <a:buNone/>
            </a:pPr>
            <a:endParaRPr lang="en-GB"/>
          </a:p>
          <a:p>
            <a:pPr marL="457200" indent="-457200"/>
            <a:endParaRPr lang="en-GB"/>
          </a:p>
          <a:p>
            <a:pPr marL="457200" indent="-457200"/>
            <a:endParaRPr lang="en-GB"/>
          </a:p>
        </p:txBody>
      </p:sp>
      <p:sp>
        <p:nvSpPr>
          <p:cNvPr id="362500" name="Rectangle 4"/>
          <p:cNvSpPr>
            <a:spLocks noChangeArrowheads="1"/>
          </p:cNvSpPr>
          <p:nvPr/>
        </p:nvSpPr>
        <p:spPr bwMode="gray">
          <a:xfrm>
            <a:off x="250825" y="1557338"/>
            <a:ext cx="3816350" cy="36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buFontTx/>
              <a:buChar char="•"/>
            </a:pPr>
            <a:r>
              <a:rPr lang="en-GB" b="1">
                <a:solidFill>
                  <a:srgbClr val="5A007D"/>
                </a:solidFill>
                <a:latin typeface="Tahoma" charset="0"/>
              </a:rPr>
              <a:t>Application Functionality</a:t>
            </a:r>
          </a:p>
          <a:p>
            <a:pPr marL="457200" indent="-457200">
              <a:spcBef>
                <a:spcPct val="25000"/>
              </a:spcBef>
              <a:spcAft>
                <a:spcPct val="25000"/>
              </a:spcAft>
              <a:buClr>
                <a:srgbClr val="9900CC"/>
              </a:buClr>
              <a:buFontTx/>
              <a:buChar char="•"/>
            </a:pPr>
            <a:r>
              <a:rPr lang="en-GB" b="1">
                <a:solidFill>
                  <a:srgbClr val="5A007D"/>
                </a:solidFill>
                <a:latin typeface="Tahoma" charset="0"/>
              </a:rPr>
              <a:t>Conceptual Integrity</a:t>
            </a:r>
          </a:p>
          <a:p>
            <a:pPr marL="457200" indent="-457200">
              <a:spcBef>
                <a:spcPct val="25000"/>
              </a:spcBef>
              <a:spcAft>
                <a:spcPct val="25000"/>
              </a:spcAft>
              <a:buClr>
                <a:srgbClr val="9900CC"/>
              </a:buClr>
              <a:buFontTx/>
              <a:buChar char="•"/>
            </a:pPr>
            <a:r>
              <a:rPr lang="en-GB" b="1">
                <a:solidFill>
                  <a:srgbClr val="5A007D"/>
                </a:solidFill>
                <a:latin typeface="Tahoma" charset="0"/>
              </a:rPr>
              <a:t>Integrability</a:t>
            </a:r>
          </a:p>
          <a:p>
            <a:pPr marL="457200" indent="-457200">
              <a:spcBef>
                <a:spcPct val="25000"/>
              </a:spcBef>
              <a:spcAft>
                <a:spcPct val="25000"/>
              </a:spcAft>
              <a:buClr>
                <a:srgbClr val="9900CC"/>
              </a:buClr>
              <a:buFontTx/>
              <a:buChar char="•"/>
            </a:pPr>
            <a:r>
              <a:rPr lang="en-GB" b="1">
                <a:solidFill>
                  <a:srgbClr val="5A007D"/>
                </a:solidFill>
                <a:latin typeface="Tahoma" charset="0"/>
              </a:rPr>
              <a:t>Manageability</a:t>
            </a:r>
          </a:p>
          <a:p>
            <a:pPr marL="457200" indent="-457200">
              <a:spcBef>
                <a:spcPct val="25000"/>
              </a:spcBef>
              <a:spcAft>
                <a:spcPct val="25000"/>
              </a:spcAft>
              <a:buClr>
                <a:srgbClr val="9900CC"/>
              </a:buClr>
              <a:buFontTx/>
              <a:buChar char="•"/>
            </a:pPr>
            <a:r>
              <a:rPr lang="en-GB" b="1">
                <a:solidFill>
                  <a:srgbClr val="5A007D"/>
                </a:solidFill>
                <a:latin typeface="Tahoma" charset="0"/>
              </a:rPr>
              <a:t>Monitorability</a:t>
            </a:r>
          </a:p>
          <a:p>
            <a:pPr marL="457200" indent="-457200">
              <a:spcBef>
                <a:spcPct val="25000"/>
              </a:spcBef>
              <a:spcAft>
                <a:spcPct val="25000"/>
              </a:spcAft>
              <a:buClr>
                <a:srgbClr val="9900CC"/>
              </a:buClr>
              <a:buFontTx/>
              <a:buChar char="•"/>
            </a:pPr>
            <a:r>
              <a:rPr lang="en-GB" b="1">
                <a:solidFill>
                  <a:srgbClr val="5A007D"/>
                </a:solidFill>
                <a:latin typeface="Tahoma" charset="0"/>
              </a:rPr>
              <a:t>Performance</a:t>
            </a:r>
          </a:p>
          <a:p>
            <a:pPr marL="457200" indent="-457200">
              <a:spcBef>
                <a:spcPct val="25000"/>
              </a:spcBef>
              <a:spcAft>
                <a:spcPct val="25000"/>
              </a:spcAft>
              <a:buClr>
                <a:srgbClr val="9900CC"/>
              </a:buClr>
              <a:buFontTx/>
              <a:buChar char="•"/>
            </a:pPr>
            <a:r>
              <a:rPr lang="en-GB" b="1">
                <a:solidFill>
                  <a:srgbClr val="5A007D"/>
                </a:solidFill>
                <a:latin typeface="Tahoma" charset="0"/>
              </a:rPr>
              <a:t>Reliability</a:t>
            </a:r>
          </a:p>
          <a:p>
            <a:pPr marL="457200" indent="-457200">
              <a:spcBef>
                <a:spcPct val="25000"/>
              </a:spcBef>
              <a:spcAft>
                <a:spcPct val="25000"/>
              </a:spcAft>
              <a:buClr>
                <a:srgbClr val="9900CC"/>
              </a:buClr>
              <a:buFontTx/>
              <a:buChar char="•"/>
            </a:pPr>
            <a:r>
              <a:rPr lang="en-GB" b="1">
                <a:solidFill>
                  <a:srgbClr val="5A007D"/>
                </a:solidFill>
                <a:latin typeface="Tahoma" charset="0"/>
              </a:rPr>
              <a:t>Usability</a:t>
            </a: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
        <p:nvSpPr>
          <p:cNvPr id="362501" name="Rectangle 5"/>
          <p:cNvSpPr>
            <a:spLocks noChangeArrowheads="1"/>
          </p:cNvSpPr>
          <p:nvPr/>
        </p:nvSpPr>
        <p:spPr bwMode="gray">
          <a:xfrm>
            <a:off x="4859338" y="1628775"/>
            <a:ext cx="3816350" cy="367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buFontTx/>
              <a:buChar char="•"/>
            </a:pPr>
            <a:r>
              <a:rPr lang="en-GB" b="1">
                <a:solidFill>
                  <a:srgbClr val="5A007D"/>
                </a:solidFill>
                <a:latin typeface="Tahoma" charset="0"/>
              </a:rPr>
              <a:t>Availability</a:t>
            </a:r>
          </a:p>
          <a:p>
            <a:pPr marL="457200" indent="-457200">
              <a:spcBef>
                <a:spcPct val="25000"/>
              </a:spcBef>
              <a:spcAft>
                <a:spcPct val="25000"/>
              </a:spcAft>
              <a:buClr>
                <a:srgbClr val="9900CC"/>
              </a:buClr>
              <a:buFontTx/>
              <a:buChar char="•"/>
            </a:pPr>
            <a:r>
              <a:rPr lang="en-GB" b="1">
                <a:solidFill>
                  <a:srgbClr val="5A007D"/>
                </a:solidFill>
                <a:latin typeface="Tahoma" charset="0"/>
              </a:rPr>
              <a:t>Auditability</a:t>
            </a:r>
          </a:p>
          <a:p>
            <a:pPr marL="457200" indent="-457200">
              <a:spcBef>
                <a:spcPct val="25000"/>
              </a:spcBef>
              <a:spcAft>
                <a:spcPct val="25000"/>
              </a:spcAft>
              <a:buClr>
                <a:srgbClr val="9900CC"/>
              </a:buClr>
              <a:buFontTx/>
              <a:buChar char="•"/>
            </a:pPr>
            <a:r>
              <a:rPr lang="en-GB" b="1">
                <a:solidFill>
                  <a:srgbClr val="5A007D"/>
                </a:solidFill>
                <a:latin typeface="Tahoma" charset="0"/>
              </a:rPr>
              <a:t>Security</a:t>
            </a:r>
          </a:p>
          <a:p>
            <a:pPr marL="457200" indent="-457200">
              <a:spcBef>
                <a:spcPct val="25000"/>
              </a:spcBef>
              <a:spcAft>
                <a:spcPct val="25000"/>
              </a:spcAft>
              <a:buClr>
                <a:srgbClr val="9900CC"/>
              </a:buClr>
              <a:buFontTx/>
              <a:buChar char="•"/>
            </a:pPr>
            <a:r>
              <a:rPr lang="en-GB" b="1">
                <a:solidFill>
                  <a:srgbClr val="5A007D"/>
                </a:solidFill>
                <a:latin typeface="Tahoma" charset="0"/>
              </a:rPr>
              <a:t>Modifiability</a:t>
            </a:r>
          </a:p>
          <a:p>
            <a:pPr marL="457200" indent="-457200">
              <a:spcBef>
                <a:spcPct val="25000"/>
              </a:spcBef>
              <a:spcAft>
                <a:spcPct val="25000"/>
              </a:spcAft>
              <a:buClr>
                <a:srgbClr val="9900CC"/>
              </a:buClr>
              <a:buFontTx/>
              <a:buChar char="•"/>
            </a:pPr>
            <a:r>
              <a:rPr lang="en-GB" b="1">
                <a:solidFill>
                  <a:srgbClr val="5A007D"/>
                </a:solidFill>
                <a:latin typeface="Tahoma" charset="0"/>
              </a:rPr>
              <a:t>Maintainability</a:t>
            </a:r>
          </a:p>
          <a:p>
            <a:pPr marL="457200" indent="-457200">
              <a:spcBef>
                <a:spcPct val="25000"/>
              </a:spcBef>
              <a:spcAft>
                <a:spcPct val="25000"/>
              </a:spcAft>
              <a:buClr>
                <a:srgbClr val="9900CC"/>
              </a:buClr>
              <a:buFontTx/>
              <a:buChar char="•"/>
            </a:pPr>
            <a:r>
              <a:rPr lang="en-GB" b="1">
                <a:solidFill>
                  <a:srgbClr val="5A007D"/>
                </a:solidFill>
                <a:latin typeface="Tahoma" charset="0"/>
              </a:rPr>
              <a:t>Testability</a:t>
            </a: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Tree>
    <p:extLst>
      <p:ext uri="{BB962C8B-B14F-4D97-AF65-F5344CB8AC3E}">
        <p14:creationId xmlns:p14="http://schemas.microsoft.com/office/powerpoint/2010/main" val="86357963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en-GB"/>
              <a:t>Feedback</a:t>
            </a:r>
          </a:p>
        </p:txBody>
      </p:sp>
      <p:sp>
        <p:nvSpPr>
          <p:cNvPr id="355331" name="Rectangle 3"/>
          <p:cNvSpPr>
            <a:spLocks noGrp="1" noChangeArrowheads="1"/>
          </p:cNvSpPr>
          <p:nvPr>
            <p:ph type="body" idx="1"/>
          </p:nvPr>
        </p:nvSpPr>
        <p:spPr/>
        <p:txBody>
          <a:bodyPr/>
          <a:lstStyle/>
          <a:p>
            <a:pPr marL="457200" indent="-457200">
              <a:buFontTx/>
              <a:buNone/>
            </a:pPr>
            <a:endParaRPr lang="en-GB"/>
          </a:p>
          <a:p>
            <a:pPr marL="457200" indent="-457200"/>
            <a:endParaRPr lang="en-GB"/>
          </a:p>
          <a:p>
            <a:pPr marL="457200" indent="-457200"/>
            <a:endParaRPr lang="en-GB"/>
          </a:p>
        </p:txBody>
      </p:sp>
      <p:sp>
        <p:nvSpPr>
          <p:cNvPr id="355332" name="Rectangle 4"/>
          <p:cNvSpPr>
            <a:spLocks noChangeArrowheads="1"/>
          </p:cNvSpPr>
          <p:nvPr/>
        </p:nvSpPr>
        <p:spPr bwMode="gray">
          <a:xfrm>
            <a:off x="250825" y="1557338"/>
            <a:ext cx="856932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buFontTx/>
              <a:buChar char="•"/>
            </a:pPr>
            <a:r>
              <a:rPr lang="en-GB" b="1">
                <a:solidFill>
                  <a:srgbClr val="5A007D"/>
                </a:solidFill>
                <a:latin typeface="Tahoma" charset="0"/>
              </a:rPr>
              <a:t>When is the right time to assess and measure quality?</a:t>
            </a: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
        <p:nvSpPr>
          <p:cNvPr id="355334" name="Rectangle 6"/>
          <p:cNvSpPr>
            <a:spLocks noChangeArrowheads="1"/>
          </p:cNvSpPr>
          <p:nvPr/>
        </p:nvSpPr>
        <p:spPr bwMode="gray">
          <a:xfrm>
            <a:off x="466725" y="2276475"/>
            <a:ext cx="8569325"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buFontTx/>
              <a:buChar char="•"/>
            </a:pPr>
            <a:r>
              <a:rPr lang="en-GB" b="1">
                <a:solidFill>
                  <a:srgbClr val="5A007D"/>
                </a:solidFill>
                <a:latin typeface="Tahoma" charset="0"/>
              </a:rPr>
              <a:t>If we were to ask at the end of each hat, it</a:t>
            </a:r>
            <a:r>
              <a:rPr lang="ja-JP" altLang="en-GB" b="1">
                <a:solidFill>
                  <a:srgbClr val="5A007D"/>
                </a:solidFill>
                <a:latin typeface="Arial"/>
              </a:rPr>
              <a:t>’</a:t>
            </a:r>
            <a:r>
              <a:rPr lang="en-GB" b="1">
                <a:solidFill>
                  <a:srgbClr val="5A007D"/>
                </a:solidFill>
                <a:latin typeface="Tahoma" charset="0"/>
              </a:rPr>
              <a:t>s a matter of how long it took us?</a:t>
            </a:r>
          </a:p>
          <a:p>
            <a:pPr marL="457200" indent="-457200">
              <a:spcBef>
                <a:spcPct val="25000"/>
              </a:spcBef>
              <a:spcAft>
                <a:spcPct val="25000"/>
              </a:spcAft>
              <a:buClr>
                <a:srgbClr val="9900CC"/>
              </a:buClr>
              <a:buFontTx/>
              <a:buChar char="•"/>
            </a:pPr>
            <a:r>
              <a:rPr lang="en-GB" b="1">
                <a:solidFill>
                  <a:srgbClr val="5A007D"/>
                </a:solidFill>
                <a:latin typeface="Tahoma" charset="0"/>
              </a:rPr>
              <a:t>If we were to ask at a specified interval, then it</a:t>
            </a:r>
            <a:r>
              <a:rPr lang="ja-JP" altLang="en-GB" b="1">
                <a:solidFill>
                  <a:srgbClr val="5A007D"/>
                </a:solidFill>
                <a:latin typeface="Arial"/>
              </a:rPr>
              <a:t>’</a:t>
            </a:r>
            <a:r>
              <a:rPr lang="en-GB" b="1">
                <a:solidFill>
                  <a:srgbClr val="5A007D"/>
                </a:solidFill>
                <a:latin typeface="Tahoma" charset="0"/>
              </a:rPr>
              <a:t>s a matter of what he have done already and whats left.</a:t>
            </a: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Tree>
    <p:extLst>
      <p:ext uri="{BB962C8B-B14F-4D97-AF65-F5344CB8AC3E}">
        <p14:creationId xmlns:p14="http://schemas.microsoft.com/office/powerpoint/2010/main" val="51780112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r>
              <a:rPr lang="en-GB"/>
              <a:t>Close</a:t>
            </a:r>
          </a:p>
        </p:txBody>
      </p:sp>
      <p:sp>
        <p:nvSpPr>
          <p:cNvPr id="359427" name="Rectangle 3"/>
          <p:cNvSpPr>
            <a:spLocks noGrp="1" noChangeArrowheads="1"/>
          </p:cNvSpPr>
          <p:nvPr>
            <p:ph type="body" idx="1"/>
          </p:nvPr>
        </p:nvSpPr>
        <p:spPr/>
        <p:txBody>
          <a:bodyPr/>
          <a:lstStyle/>
          <a:p>
            <a:pPr marL="457200" indent="-457200">
              <a:buFontTx/>
              <a:buNone/>
            </a:pPr>
            <a:endParaRPr lang="en-GB"/>
          </a:p>
          <a:p>
            <a:pPr marL="457200" indent="-457200"/>
            <a:endParaRPr lang="en-GB"/>
          </a:p>
          <a:p>
            <a:pPr marL="457200" indent="-457200"/>
            <a:endParaRPr lang="en-GB"/>
          </a:p>
        </p:txBody>
      </p:sp>
      <p:sp>
        <p:nvSpPr>
          <p:cNvPr id="359428" name="Rectangle 4"/>
          <p:cNvSpPr>
            <a:spLocks noChangeArrowheads="1"/>
          </p:cNvSpPr>
          <p:nvPr/>
        </p:nvSpPr>
        <p:spPr bwMode="gray">
          <a:xfrm>
            <a:off x="250825" y="1557338"/>
            <a:ext cx="8569325"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5000"/>
              </a:spcBef>
              <a:spcAft>
                <a:spcPct val="25000"/>
              </a:spcAft>
              <a:buClr>
                <a:srgbClr val="9900CC"/>
              </a:buClr>
              <a:buFontTx/>
              <a:buChar char="•"/>
            </a:pPr>
            <a:r>
              <a:rPr lang="en-GB" b="1">
                <a:solidFill>
                  <a:srgbClr val="5A007D"/>
                </a:solidFill>
                <a:latin typeface="Tahoma" charset="0"/>
              </a:rPr>
              <a:t>Need to shift perspective from looking at failing to complete something at a deadline and assessing what we have accomplished</a:t>
            </a:r>
          </a:p>
          <a:p>
            <a:pPr marL="457200" indent="-457200">
              <a:spcBef>
                <a:spcPct val="25000"/>
              </a:spcBef>
              <a:spcAft>
                <a:spcPct val="25000"/>
              </a:spcAft>
              <a:buClr>
                <a:srgbClr val="9900CC"/>
              </a:buClr>
              <a:buFontTx/>
              <a:buChar char="•"/>
            </a:pPr>
            <a:r>
              <a:rPr lang="en-GB" b="1">
                <a:solidFill>
                  <a:srgbClr val="5A007D"/>
                </a:solidFill>
                <a:latin typeface="Tahoma" charset="0"/>
              </a:rPr>
              <a:t>Factors which affect customer</a:t>
            </a:r>
            <a:r>
              <a:rPr lang="ja-JP" altLang="en-GB" b="1">
                <a:solidFill>
                  <a:srgbClr val="5A007D"/>
                </a:solidFill>
                <a:latin typeface="Arial"/>
              </a:rPr>
              <a:t>’</a:t>
            </a:r>
            <a:r>
              <a:rPr lang="en-GB" b="1">
                <a:solidFill>
                  <a:srgbClr val="5A007D"/>
                </a:solidFill>
                <a:latin typeface="Tahoma" charset="0"/>
              </a:rPr>
              <a:t>s perception of success: Quality and Functionality</a:t>
            </a:r>
          </a:p>
          <a:p>
            <a:pPr marL="457200" indent="-457200">
              <a:spcBef>
                <a:spcPct val="25000"/>
              </a:spcBef>
              <a:spcAft>
                <a:spcPct val="25000"/>
              </a:spcAft>
              <a:buClr>
                <a:srgbClr val="9900CC"/>
              </a:buClr>
              <a:buFontTx/>
              <a:buChar char="•"/>
            </a:pPr>
            <a:r>
              <a:rPr lang="en-GB" b="1">
                <a:solidFill>
                  <a:srgbClr val="5A007D"/>
                </a:solidFill>
                <a:latin typeface="Tahoma" charset="0"/>
              </a:rPr>
              <a:t>As implementers, we are responsible for providing insight to how the customer understands quality</a:t>
            </a:r>
          </a:p>
          <a:p>
            <a:pPr marL="457200" indent="-457200">
              <a:spcBef>
                <a:spcPct val="25000"/>
              </a:spcBef>
              <a:spcAft>
                <a:spcPct val="25000"/>
              </a:spcAft>
              <a:buClr>
                <a:srgbClr val="9900CC"/>
              </a:buClr>
              <a:buFontTx/>
              <a:buChar char="•"/>
            </a:pPr>
            <a:r>
              <a:rPr lang="en-GB" b="1">
                <a:solidFill>
                  <a:srgbClr val="5A007D"/>
                </a:solidFill>
                <a:latin typeface="Tahoma" charset="0"/>
              </a:rPr>
              <a:t>Customer assumes certain quality attributes will be present</a:t>
            </a:r>
          </a:p>
          <a:p>
            <a:pPr marL="457200" indent="-457200">
              <a:spcBef>
                <a:spcPct val="25000"/>
              </a:spcBef>
              <a:spcAft>
                <a:spcPct val="25000"/>
              </a:spcAft>
              <a:buClr>
                <a:srgbClr val="9900CC"/>
              </a:buClr>
              <a:buFontTx/>
              <a:buChar char="•"/>
            </a:pPr>
            <a:r>
              <a:rPr lang="en-GB" b="1">
                <a:solidFill>
                  <a:srgbClr val="5A007D"/>
                </a:solidFill>
                <a:latin typeface="Tahoma" charset="0"/>
              </a:rPr>
              <a:t>Keeping customers away for a short period of time helps, allowing implementers to reflect on what customer said and react accordingly</a:t>
            </a:r>
          </a:p>
          <a:p>
            <a:pPr marL="457200" indent="-457200">
              <a:spcBef>
                <a:spcPct val="25000"/>
              </a:spcBef>
              <a:spcAft>
                <a:spcPct val="25000"/>
              </a:spcAft>
              <a:buClr>
                <a:srgbClr val="9900CC"/>
              </a:buClr>
              <a:buFontTx/>
              <a:buChar char="•"/>
            </a:pPr>
            <a:r>
              <a:rPr lang="en-GB" b="1">
                <a:solidFill>
                  <a:srgbClr val="5A007D"/>
                </a:solidFill>
                <a:latin typeface="Tahoma" charset="0"/>
              </a:rPr>
              <a:t>Quality attributes to focus on vary depending on the solution</a:t>
            </a:r>
          </a:p>
          <a:p>
            <a:pPr marL="457200" indent="-457200">
              <a:spcBef>
                <a:spcPct val="25000"/>
              </a:spcBef>
              <a:spcAft>
                <a:spcPct val="25000"/>
              </a:spcAft>
              <a:buClr>
                <a:srgbClr val="9900CC"/>
              </a:buClr>
              <a:buFontTx/>
              <a:buChar char="•"/>
            </a:pPr>
            <a:r>
              <a:rPr lang="en-GB" b="1">
                <a:solidFill>
                  <a:srgbClr val="5A007D"/>
                </a:solidFill>
                <a:latin typeface="Tahoma" charset="0"/>
              </a:rPr>
              <a:t>Time boxed iterations provide independent boundaries for customers and implementers  to evaluate our solution</a:t>
            </a:r>
          </a:p>
          <a:p>
            <a:pPr marL="457200" indent="-457200">
              <a:spcBef>
                <a:spcPct val="25000"/>
              </a:spcBef>
              <a:spcAft>
                <a:spcPct val="25000"/>
              </a:spcAft>
              <a:buClr>
                <a:srgbClr val="9900CC"/>
              </a:buClr>
              <a:buFontTx/>
              <a:buChar char="•"/>
            </a:pPr>
            <a:endParaRPr lang="en-GB">
              <a:solidFill>
                <a:srgbClr val="5A007D"/>
              </a:solidFill>
              <a:latin typeface="Tahoma" charset="0"/>
            </a:endParaRPr>
          </a:p>
          <a:p>
            <a:pPr marL="457200" indent="-457200">
              <a:spcBef>
                <a:spcPct val="25000"/>
              </a:spcBef>
              <a:spcAft>
                <a:spcPct val="25000"/>
              </a:spcAft>
              <a:buClr>
                <a:srgbClr val="9900CC"/>
              </a:buClr>
              <a:buFontTx/>
              <a:buChar char="•"/>
            </a:pPr>
            <a:endParaRPr lang="en-GB">
              <a:solidFill>
                <a:srgbClr val="5A007D"/>
              </a:solidFill>
              <a:latin typeface="Tahoma" charset="0"/>
            </a:endParaRPr>
          </a:p>
        </p:txBody>
      </p:sp>
    </p:spTree>
    <p:extLst>
      <p:ext uri="{BB962C8B-B14F-4D97-AF65-F5344CB8AC3E}">
        <p14:creationId xmlns:p14="http://schemas.microsoft.com/office/powerpoint/2010/main" val="22515545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3600"/>
            <a:ext cx="8839200" cy="1470025"/>
          </a:xfrm>
        </p:spPr>
        <p:txBody>
          <a:bodyPr>
            <a:normAutofit fontScale="90000"/>
          </a:bodyPr>
          <a:lstStyle/>
          <a:p>
            <a:pPr algn="r"/>
            <a:r>
              <a:rPr lang="en-US" sz="5400" i="1" dirty="0" smtClean="0">
                <a:latin typeface="+mj-lt"/>
              </a:rPr>
              <a:t>Building &amp; Evolving </a:t>
            </a:r>
            <a:br>
              <a:rPr lang="en-US" sz="5400" i="1" dirty="0" smtClean="0">
                <a:latin typeface="+mj-lt"/>
              </a:rPr>
            </a:br>
            <a:r>
              <a:rPr lang="en-US" sz="5400" i="1" dirty="0" smtClean="0">
                <a:latin typeface="+mj-lt"/>
              </a:rPr>
              <a:t>Test Automation Frameworks</a:t>
            </a:r>
            <a:endParaRPr lang="en-US" sz="3600" i="1" dirty="0">
              <a:latin typeface="+mj-lt"/>
            </a:endParaRPr>
          </a:p>
        </p:txBody>
      </p:sp>
    </p:spTree>
    <p:extLst>
      <p:ext uri="{BB962C8B-B14F-4D97-AF65-F5344CB8AC3E}">
        <p14:creationId xmlns:p14="http://schemas.microsoft.com/office/powerpoint/2010/main" val="27179847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Footer Placeholder 4"/>
          <p:cNvSpPr>
            <a:spLocks noGrp="1"/>
          </p:cNvSpPr>
          <p:nvPr>
            <p:ph type="ftr" sz="quarter" idx="4294967295"/>
          </p:nvPr>
        </p:nvSpPr>
        <p:spPr bwMode="auto">
          <a:xfrm>
            <a:off x="3124200" y="64928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929292"/>
                </a:solidFill>
              </a:rPr>
              <a:t>© ThoughtWorks 2008</a:t>
            </a:r>
          </a:p>
        </p:txBody>
      </p:sp>
      <p:sp>
        <p:nvSpPr>
          <p:cNvPr id="59395" name="Rectangle 2"/>
          <p:cNvSpPr>
            <a:spLocks noGrp="1"/>
          </p:cNvSpPr>
          <p:nvPr>
            <p:ph type="title"/>
          </p:nvPr>
        </p:nvSpPr>
        <p:spPr>
          <a:xfrm>
            <a:off x="457200" y="711200"/>
            <a:ext cx="8229600" cy="655638"/>
          </a:xfrm>
        </p:spPr>
        <p:txBody>
          <a:bodyPr>
            <a:normAutofit fontScale="90000"/>
          </a:bodyPr>
          <a:lstStyle/>
          <a:p>
            <a:pPr algn="l"/>
            <a:r>
              <a:rPr lang="en-AU">
                <a:latin typeface="Calibri" charset="0"/>
                <a:ea typeface="ＭＳ Ｐゴシック" charset="0"/>
              </a:rPr>
              <a:t>Testing strategy for the Iteration / Release</a:t>
            </a:r>
          </a:p>
        </p:txBody>
      </p:sp>
      <p:sp>
        <p:nvSpPr>
          <p:cNvPr id="59396" name="Rectangle 3"/>
          <p:cNvSpPr>
            <a:spLocks noGrp="1"/>
          </p:cNvSpPr>
          <p:nvPr>
            <p:ph type="body" idx="1"/>
          </p:nvPr>
        </p:nvSpPr>
        <p:spPr/>
        <p:txBody>
          <a:bodyPr>
            <a:normAutofit fontScale="85000" lnSpcReduction="20000"/>
          </a:bodyPr>
          <a:lstStyle/>
          <a:p>
            <a:pPr>
              <a:buFont typeface="Arial" charset="0"/>
              <a:buNone/>
            </a:pPr>
            <a:r>
              <a:rPr lang="en-AU" dirty="0">
                <a:latin typeface="Calibri" charset="0"/>
                <a:ea typeface="ＭＳ Ｐゴシック" charset="0"/>
              </a:rPr>
              <a:t>1.Identify Testing Tasks</a:t>
            </a:r>
          </a:p>
          <a:p>
            <a:pPr>
              <a:buFont typeface="Arial" charset="0"/>
              <a:buNone/>
            </a:pPr>
            <a:r>
              <a:rPr lang="en-AU" dirty="0">
                <a:latin typeface="Calibri" charset="0"/>
                <a:ea typeface="ＭＳ Ｐゴシック" charset="0"/>
              </a:rPr>
              <a:t>	- End to End Test</a:t>
            </a:r>
          </a:p>
          <a:p>
            <a:pPr>
              <a:buFont typeface="Arial" charset="0"/>
              <a:buNone/>
            </a:pPr>
            <a:r>
              <a:rPr lang="en-AU" dirty="0">
                <a:latin typeface="Calibri" charset="0"/>
                <a:ea typeface="ＭＳ Ｐゴシック" charset="0"/>
              </a:rPr>
              <a:t>    - Test Framework Task</a:t>
            </a:r>
          </a:p>
          <a:p>
            <a:pPr>
              <a:buFont typeface="Arial" charset="0"/>
              <a:buNone/>
            </a:pPr>
            <a:r>
              <a:rPr lang="en-AU" dirty="0">
                <a:latin typeface="Calibri" charset="0"/>
                <a:ea typeface="ＭＳ Ｐゴシック" charset="0"/>
              </a:rPr>
              <a:t>    - Test Infrastructure Task</a:t>
            </a:r>
          </a:p>
          <a:p>
            <a:pPr>
              <a:buFont typeface="Arial" charset="0"/>
              <a:buNone/>
            </a:pPr>
            <a:r>
              <a:rPr lang="en-AU" dirty="0">
                <a:latin typeface="Calibri" charset="0"/>
                <a:ea typeface="ＭＳ Ｐゴシック" charset="0"/>
              </a:rPr>
              <a:t>	- Exploratory Test</a:t>
            </a:r>
          </a:p>
          <a:p>
            <a:pPr>
              <a:buFont typeface="Arial" charset="0"/>
              <a:buNone/>
            </a:pPr>
            <a:r>
              <a:rPr lang="en-AU" dirty="0">
                <a:latin typeface="Calibri" charset="0"/>
                <a:ea typeface="ＭＳ Ｐゴシック" charset="0"/>
              </a:rPr>
              <a:t>2.Creating a Master Test story List</a:t>
            </a:r>
          </a:p>
          <a:p>
            <a:pPr>
              <a:buFont typeface="Arial" charset="0"/>
              <a:buNone/>
            </a:pPr>
            <a:r>
              <a:rPr lang="en-AU" dirty="0">
                <a:latin typeface="Calibri" charset="0"/>
                <a:ea typeface="ＭＳ Ｐゴシック" charset="0"/>
              </a:rPr>
              <a:t>3.Prioritize (Involve Business users) </a:t>
            </a:r>
          </a:p>
          <a:p>
            <a:pPr>
              <a:buFont typeface="Arial" charset="0"/>
              <a:buNone/>
            </a:pPr>
            <a:r>
              <a:rPr lang="en-AU" dirty="0">
                <a:latin typeface="Calibri" charset="0"/>
                <a:ea typeface="ＭＳ Ｐゴシック" charset="0"/>
              </a:rPr>
              <a:t>4.Estimate</a:t>
            </a:r>
          </a:p>
          <a:p>
            <a:pPr>
              <a:buFont typeface="Arial" charset="0"/>
              <a:buNone/>
            </a:pPr>
            <a:r>
              <a:rPr lang="en-AU" dirty="0">
                <a:latin typeface="Calibri" charset="0"/>
                <a:ea typeface="ＭＳ Ｐゴシック" charset="0"/>
              </a:rPr>
              <a:t>5.Slot in Iterations</a:t>
            </a:r>
          </a:p>
          <a:p>
            <a:pPr>
              <a:buFont typeface="Arial" charset="0"/>
              <a:buNone/>
            </a:pPr>
            <a:r>
              <a:rPr lang="en-AU" dirty="0">
                <a:latin typeface="Calibri" charset="0"/>
                <a:ea typeface="ＭＳ Ｐゴシック" charset="0"/>
              </a:rPr>
              <a:t>6.Track On a Separate story wall</a:t>
            </a:r>
          </a:p>
        </p:txBody>
      </p:sp>
    </p:spTree>
    <p:extLst>
      <p:ext uri="{BB962C8B-B14F-4D97-AF65-F5344CB8AC3E}">
        <p14:creationId xmlns:p14="http://schemas.microsoft.com/office/powerpoint/2010/main" val="417703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6146</Words>
  <Application>Microsoft Macintosh PowerPoint</Application>
  <PresentationFormat>On-screen Show (4:3)</PresentationFormat>
  <Paragraphs>916</Paragraphs>
  <Slides>78</Slides>
  <Notes>70</Notes>
  <HiddenSlides>2</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0" baseType="lpstr">
      <vt:lpstr>Office Theme</vt:lpstr>
      <vt:lpstr>Visio</vt:lpstr>
      <vt:lpstr>Agile practices – Daily stand ups</vt:lpstr>
      <vt:lpstr>Bug triage</vt:lpstr>
      <vt:lpstr>Testing Practices – Release End Testing</vt:lpstr>
      <vt:lpstr>Agile practices - Pairing</vt:lpstr>
      <vt:lpstr>Agile practices – Iterative Development</vt:lpstr>
      <vt:lpstr>Agile practices – Team co-location</vt:lpstr>
      <vt:lpstr>Agile practices – Distributed Teams</vt:lpstr>
      <vt:lpstr>Building &amp; Evolving  Test Automation Frameworks</vt:lpstr>
      <vt:lpstr>Testing strategy for the Iteration / Release</vt:lpstr>
      <vt:lpstr>Measuring progress</vt:lpstr>
      <vt:lpstr>Metrics and reporting: goals</vt:lpstr>
      <vt:lpstr>Metrics and reporting: goals</vt:lpstr>
      <vt:lpstr>Metrics and reporting: goals</vt:lpstr>
      <vt:lpstr>Metrics and reporting: goals</vt:lpstr>
      <vt:lpstr>Metrics and reporting: goals</vt:lpstr>
      <vt:lpstr>Metrics and reporting: goals</vt:lpstr>
      <vt:lpstr>Adding Value </vt:lpstr>
      <vt:lpstr>Key principle for designing / building an Automation Framework?</vt:lpstr>
      <vt:lpstr>Types of Test Automation Frameworks</vt:lpstr>
      <vt:lpstr>Test Automation Framework Components …</vt:lpstr>
      <vt:lpstr>Evolving Test Automation Frameworks</vt:lpstr>
      <vt:lpstr>Why Do We Test?</vt:lpstr>
      <vt:lpstr>Approach to quality on an agile team</vt:lpstr>
      <vt:lpstr>Shared ownership of quality</vt:lpstr>
      <vt:lpstr>Whole-team approach</vt:lpstr>
      <vt:lpstr>Frequent feedback</vt:lpstr>
      <vt:lpstr>Move testing forward</vt:lpstr>
      <vt:lpstr>“Right-weight” testing</vt:lpstr>
      <vt:lpstr>Test for risk, not coverage</vt:lpstr>
      <vt:lpstr>“Project” objectives</vt:lpstr>
      <vt:lpstr>System Testing</vt:lpstr>
      <vt:lpstr>Agile Testing Life cycle –Iteration to release</vt:lpstr>
      <vt:lpstr>Continuous integration</vt:lpstr>
      <vt:lpstr>Continuous integration</vt:lpstr>
      <vt:lpstr>Continuous integration</vt:lpstr>
      <vt:lpstr>Continuous integration</vt:lpstr>
      <vt:lpstr>Continuous integration</vt:lpstr>
      <vt:lpstr>Continuous integration</vt:lpstr>
      <vt:lpstr>Continuous integration</vt:lpstr>
      <vt:lpstr>Agile Practices relevant to QA</vt:lpstr>
      <vt:lpstr>Whole Team</vt:lpstr>
      <vt:lpstr>Early feedback</vt:lpstr>
      <vt:lpstr>Pairing during the iteration</vt:lpstr>
      <vt:lpstr>Pairing</vt:lpstr>
      <vt:lpstr>Pairing</vt:lpstr>
      <vt:lpstr>Pairing</vt:lpstr>
      <vt:lpstr>Testers highlight risk</vt:lpstr>
      <vt:lpstr>Automation</vt:lpstr>
      <vt:lpstr>More responsibilities</vt:lpstr>
      <vt:lpstr>The Agile Story Lifecycle</vt:lpstr>
      <vt:lpstr>The Agile Story Lifecycle</vt:lpstr>
      <vt:lpstr>The Agile Story Lifecycle: Analysis</vt:lpstr>
      <vt:lpstr>The Agile Story Lifecycle: Analysis</vt:lpstr>
      <vt:lpstr>Activity:  Convert business needs into stories </vt:lpstr>
      <vt:lpstr>Activity:  Create acceptance criteria for stories</vt:lpstr>
      <vt:lpstr>The Agile Story Lifecycle:  Estimating/Planning</vt:lpstr>
      <vt:lpstr>Activity:  Estimate effort for stories</vt:lpstr>
      <vt:lpstr>The Agile Story Lifecycle: Development</vt:lpstr>
      <vt:lpstr>Activity:  Create manual functional tests for stories</vt:lpstr>
      <vt:lpstr>The Agile Story Lifecycle: Demo/Acceptance</vt:lpstr>
      <vt:lpstr>The Agile Story Lifecycle: Deployment</vt:lpstr>
      <vt:lpstr>Parallel QA Activities</vt:lpstr>
      <vt:lpstr>Test-driven development/design</vt:lpstr>
      <vt:lpstr>Refactoring</vt:lpstr>
      <vt:lpstr>Agile practices – Unit Testing</vt:lpstr>
      <vt:lpstr>What is Functional Testing?</vt:lpstr>
      <vt:lpstr>Balancing Quality and Time Bound Delivery</vt:lpstr>
      <vt:lpstr>PowerPoint Presentation</vt:lpstr>
      <vt:lpstr>PowerPoint Presentation</vt:lpstr>
      <vt:lpstr>Experience?</vt:lpstr>
      <vt:lpstr>What would you do to improve the situation?</vt:lpstr>
      <vt:lpstr>PowerPoint Presentation</vt:lpstr>
      <vt:lpstr>Experience?</vt:lpstr>
      <vt:lpstr>How did we improve the situation?</vt:lpstr>
      <vt:lpstr>Understanding Quality-Driven Development</vt:lpstr>
      <vt:lpstr>Quality Attributes</vt:lpstr>
      <vt:lpstr>Feedback</vt:lpstr>
      <vt:lpstr>Close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practices – Daily stand ups</dc:title>
  <dc:creator>Matthew Philip</dc:creator>
  <cp:lastModifiedBy>Matthew Philip</cp:lastModifiedBy>
  <cp:revision>1</cp:revision>
  <dcterms:created xsi:type="dcterms:W3CDTF">2012-04-07T22:27:29Z</dcterms:created>
  <dcterms:modified xsi:type="dcterms:W3CDTF">2012-04-07T22:28:25Z</dcterms:modified>
</cp:coreProperties>
</file>